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9" r:id="rId3"/>
    <p:sldId id="274" r:id="rId4"/>
    <p:sldId id="275" r:id="rId5"/>
    <p:sldId id="260" r:id="rId6"/>
    <p:sldId id="279" r:id="rId7"/>
    <p:sldId id="282" r:id="rId8"/>
    <p:sldId id="281" r:id="rId9"/>
    <p:sldId id="280" r:id="rId10"/>
    <p:sldId id="257" r:id="rId11"/>
    <p:sldId id="292" r:id="rId12"/>
    <p:sldId id="289" r:id="rId13"/>
    <p:sldId id="290" r:id="rId14"/>
    <p:sldId id="291" r:id="rId15"/>
    <p:sldId id="283" r:id="rId16"/>
    <p:sldId id="261" r:id="rId17"/>
    <p:sldId id="284" r:id="rId18"/>
    <p:sldId id="293" r:id="rId19"/>
    <p:sldId id="285" r:id="rId20"/>
    <p:sldId id="262" r:id="rId21"/>
    <p:sldId id="286" r:id="rId22"/>
    <p:sldId id="263" r:id="rId23"/>
    <p:sldId id="288" r:id="rId24"/>
    <p:sldId id="287" r:id="rId25"/>
    <p:sldId id="276" r:id="rId26"/>
    <p:sldId id="265" r:id="rId27"/>
    <p:sldId id="264" r:id="rId28"/>
    <p:sldId id="266" r:id="rId29"/>
    <p:sldId id="267" r:id="rId30"/>
    <p:sldId id="278" r:id="rId31"/>
    <p:sldId id="277" r:id="rId32"/>
    <p:sldId id="268" r:id="rId3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2456" autoAdjust="0"/>
    <p:restoredTop sz="87722" autoAdjust="0"/>
  </p:normalViewPr>
  <p:slideViewPr>
    <p:cSldViewPr>
      <p:cViewPr>
        <p:scale>
          <a:sx n="72" d="100"/>
          <a:sy n="72" d="100"/>
        </p:scale>
        <p:origin x="-1218" y="-732"/>
      </p:cViewPr>
      <p:guideLst>
        <p:guide orient="horz" pos="2160"/>
        <p:guide pos="2880"/>
      </p:guideLst>
    </p:cSldViewPr>
  </p:slideViewPr>
  <p:outlineViewPr>
    <p:cViewPr>
      <p:scale>
        <a:sx n="33" d="100"/>
        <a:sy n="33" d="100"/>
      </p:scale>
      <p:origin x="0" y="18510"/>
    </p:cViewPr>
  </p:outlineViewPr>
  <p:notesTextViewPr>
    <p:cViewPr>
      <p:scale>
        <a:sx n="100" d="100"/>
        <a:sy n="100" d="100"/>
      </p:scale>
      <p:origin x="0" y="0"/>
    </p:cViewPr>
  </p:notesTextViewPr>
  <p:sorterViewPr>
    <p:cViewPr>
      <p:scale>
        <a:sx n="100" d="100"/>
        <a:sy n="100" d="100"/>
      </p:scale>
      <p:origin x="0" y="568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D66D2E-E497-49B8-83B4-76CFF48C733E}" type="datetimeFigureOut">
              <a:rPr lang="en-US" smtClean="0"/>
              <a:t>4/8/2015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B3084E-48C3-4FFF-BC74-87B980768687}" type="slidenum">
              <a:rPr lang="en-US" smtClean="0"/>
              <a:t>‹#›</a:t>
            </a:fld>
            <a:endParaRPr lang="en-US"/>
          </a:p>
        </p:txBody>
      </p:sp>
    </p:spTree>
    <p:extLst>
      <p:ext uri="{BB962C8B-B14F-4D97-AF65-F5344CB8AC3E}">
        <p14:creationId xmlns:p14="http://schemas.microsoft.com/office/powerpoint/2010/main" val="856716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3084E-48C3-4FFF-BC74-87B980768687}" type="slidenum">
              <a:rPr lang="en-US" smtClean="0"/>
              <a:t>4</a:t>
            </a:fld>
            <a:endParaRPr lang="en-US"/>
          </a:p>
        </p:txBody>
      </p:sp>
    </p:spTree>
    <p:extLst>
      <p:ext uri="{BB962C8B-B14F-4D97-AF65-F5344CB8AC3E}">
        <p14:creationId xmlns:p14="http://schemas.microsoft.com/office/powerpoint/2010/main" val="2144983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Maiandra GD" pitchFamily="34" charset="0"/>
              </a:rPr>
              <a:t>Hough Beck &amp; Baird plant list (distributed by Seattle Neighborhood Group, 2003):</a:t>
            </a:r>
          </a:p>
          <a:p>
            <a:endParaRPr lang="en-US" dirty="0"/>
          </a:p>
        </p:txBody>
      </p:sp>
      <p:sp>
        <p:nvSpPr>
          <p:cNvPr id="4" name="Slide Number Placeholder 3"/>
          <p:cNvSpPr>
            <a:spLocks noGrp="1"/>
          </p:cNvSpPr>
          <p:nvPr>
            <p:ph type="sldNum" sz="quarter" idx="10"/>
          </p:nvPr>
        </p:nvSpPr>
        <p:spPr/>
        <p:txBody>
          <a:bodyPr/>
          <a:lstStyle/>
          <a:p>
            <a:fld id="{F5B3084E-48C3-4FFF-BC74-87B980768687}" type="slidenum">
              <a:rPr lang="en-US" smtClean="0"/>
              <a:t>6</a:t>
            </a:fld>
            <a:endParaRPr lang="en-US"/>
          </a:p>
        </p:txBody>
      </p:sp>
    </p:spTree>
    <p:extLst>
      <p:ext uri="{BB962C8B-B14F-4D97-AF65-F5344CB8AC3E}">
        <p14:creationId xmlns:p14="http://schemas.microsoft.com/office/powerpoint/2010/main" val="694803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endParaRPr lang="en-US"/>
          </a:p>
        </p:txBody>
      </p:sp>
    </p:spTree>
    <p:extLst>
      <p:ext uri="{BB962C8B-B14F-4D97-AF65-F5344CB8AC3E}">
        <p14:creationId xmlns:p14="http://schemas.microsoft.com/office/powerpoint/2010/main" val="566421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endParaRPr lang="en-US"/>
          </a:p>
        </p:txBody>
      </p:sp>
    </p:spTree>
    <p:extLst>
      <p:ext uri="{BB962C8B-B14F-4D97-AF65-F5344CB8AC3E}">
        <p14:creationId xmlns:p14="http://schemas.microsoft.com/office/powerpoint/2010/main" val="2965976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endParaRPr lang="en-US"/>
          </a:p>
        </p:txBody>
      </p:sp>
    </p:spTree>
    <p:extLst>
      <p:ext uri="{BB962C8B-B14F-4D97-AF65-F5344CB8AC3E}">
        <p14:creationId xmlns:p14="http://schemas.microsoft.com/office/powerpoint/2010/main" val="2054581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endParaRPr lang="en-US"/>
          </a:p>
        </p:txBody>
      </p:sp>
    </p:spTree>
    <p:extLst>
      <p:ext uri="{BB962C8B-B14F-4D97-AF65-F5344CB8AC3E}">
        <p14:creationId xmlns:p14="http://schemas.microsoft.com/office/powerpoint/2010/main" val="2060043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endParaRPr lang="en-US"/>
          </a:p>
        </p:txBody>
      </p:sp>
    </p:spTree>
    <p:extLst>
      <p:ext uri="{BB962C8B-B14F-4D97-AF65-F5344CB8AC3E}">
        <p14:creationId xmlns:p14="http://schemas.microsoft.com/office/powerpoint/2010/main" val="3724774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endParaRPr lang="en-US"/>
          </a:p>
        </p:txBody>
      </p:sp>
    </p:spTree>
    <p:extLst>
      <p:ext uri="{BB962C8B-B14F-4D97-AF65-F5344CB8AC3E}">
        <p14:creationId xmlns:p14="http://schemas.microsoft.com/office/powerpoint/2010/main" val="616262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endParaRPr lang="en-US"/>
          </a:p>
        </p:txBody>
      </p:sp>
    </p:spTree>
    <p:extLst>
      <p:ext uri="{BB962C8B-B14F-4D97-AF65-F5344CB8AC3E}">
        <p14:creationId xmlns:p14="http://schemas.microsoft.com/office/powerpoint/2010/main" val="2651958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endParaRPr lang="en-US"/>
          </a:p>
        </p:txBody>
      </p:sp>
    </p:spTree>
    <p:extLst>
      <p:ext uri="{BB962C8B-B14F-4D97-AF65-F5344CB8AC3E}">
        <p14:creationId xmlns:p14="http://schemas.microsoft.com/office/powerpoint/2010/main" val="4217638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endParaRPr lang="en-US"/>
          </a:p>
        </p:txBody>
      </p:sp>
    </p:spTree>
    <p:extLst>
      <p:ext uri="{BB962C8B-B14F-4D97-AF65-F5344CB8AC3E}">
        <p14:creationId xmlns:p14="http://schemas.microsoft.com/office/powerpoint/2010/main" val="3065039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endParaRPr lang="en-US"/>
          </a:p>
        </p:txBody>
      </p:sp>
    </p:spTree>
    <p:extLst>
      <p:ext uri="{BB962C8B-B14F-4D97-AF65-F5344CB8AC3E}">
        <p14:creationId xmlns:p14="http://schemas.microsoft.com/office/powerpoint/2010/main" val="1000973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endParaRPr lang="en-US"/>
          </a:p>
        </p:txBody>
      </p:sp>
    </p:spTree>
    <p:extLst>
      <p:ext uri="{BB962C8B-B14F-4D97-AF65-F5344CB8AC3E}">
        <p14:creationId xmlns:p14="http://schemas.microsoft.com/office/powerpoint/2010/main" val="1250610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endParaRPr lang="en-US"/>
          </a:p>
        </p:txBody>
      </p:sp>
      <p:pic>
        <p:nvPicPr>
          <p:cNvPr id="1036" name="Picture 12" descr="BAN-horizontal"/>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5835650"/>
            <a:ext cx="9140825" cy="102552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52400" y="1981200"/>
            <a:ext cx="5638800" cy="2438400"/>
          </a:xfrm>
        </p:spPr>
        <p:txBody>
          <a:bodyPr/>
          <a:lstStyle/>
          <a:p>
            <a:r>
              <a:rPr lang="en-US" sz="3600" i="1" dirty="0" smtClean="0">
                <a:latin typeface="Maiandra GD" pitchFamily="34" charset="0"/>
              </a:rPr>
              <a:t>A Tale of</a:t>
            </a:r>
            <a:br>
              <a:rPr lang="en-US" sz="3600" i="1" dirty="0" smtClean="0">
                <a:latin typeface="Maiandra GD" pitchFamily="34" charset="0"/>
              </a:rPr>
            </a:br>
            <a:r>
              <a:rPr lang="en-US" sz="3600" i="1" dirty="0" smtClean="0">
                <a:latin typeface="Maiandra GD" pitchFamily="34" charset="0"/>
              </a:rPr>
              <a:t>Trees, Crime, and Apples</a:t>
            </a:r>
            <a:br>
              <a:rPr lang="en-US" sz="3600" i="1" dirty="0" smtClean="0">
                <a:latin typeface="Maiandra GD" pitchFamily="34" charset="0"/>
              </a:rPr>
            </a:br>
            <a:r>
              <a:rPr lang="en-US" sz="3600" i="1" dirty="0" smtClean="0">
                <a:latin typeface="Maiandra GD" pitchFamily="34" charset="0"/>
              </a:rPr>
              <a:t>on</a:t>
            </a:r>
            <a:br>
              <a:rPr lang="en-US" sz="3600" i="1" dirty="0" smtClean="0">
                <a:latin typeface="Maiandra GD" pitchFamily="34" charset="0"/>
              </a:rPr>
            </a:br>
            <a:r>
              <a:rPr lang="en-US" sz="3600" i="1" dirty="0" smtClean="0">
                <a:latin typeface="Maiandra GD" pitchFamily="34" charset="0"/>
              </a:rPr>
              <a:t>Seattle’s Beacon Hill.</a:t>
            </a:r>
            <a:endParaRPr lang="en-US" sz="3600" i="1" dirty="0">
              <a:latin typeface="Maiandra GD" pitchFamily="34" charset="0"/>
            </a:endParaRPr>
          </a:p>
        </p:txBody>
      </p:sp>
      <p:pic>
        <p:nvPicPr>
          <p:cNvPr id="2055" name="Picture 7" descr="j0214931"/>
          <p:cNvPicPr>
            <a:picLocks noGrp="1" noChangeAspect="1" noChangeArrowheads="1"/>
          </p:cNvPicPr>
          <p:nvPr>
            <p:ph type="subTitle" idx="1"/>
          </p:nvPr>
        </p:nvPicPr>
        <p:blipFill>
          <a:blip r:embed="rId2" cstate="print">
            <a:extLst>
              <a:ext uri="{28A0092B-C50C-407E-A947-70E740481C1C}">
                <a14:useLocalDpi xmlns:a14="http://schemas.microsoft.com/office/drawing/2010/main" val="0"/>
              </a:ext>
            </a:extLst>
          </a:blip>
          <a:srcRect/>
          <a:stretch>
            <a:fillRect/>
          </a:stretch>
        </p:blipFill>
        <p:spPr>
          <a:xfrm>
            <a:off x="5867400" y="1981200"/>
            <a:ext cx="2860675" cy="3074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6" name="Rectangle 8"/>
          <p:cNvSpPr>
            <a:spLocks noChangeArrowheads="1"/>
          </p:cNvSpPr>
          <p:nvPr/>
        </p:nvSpPr>
        <p:spPr bwMode="auto">
          <a:xfrm>
            <a:off x="225552" y="533401"/>
            <a:ext cx="8686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4400" b="1" dirty="0" smtClean="0">
                <a:solidFill>
                  <a:schemeClr val="tx2"/>
                </a:solidFill>
                <a:latin typeface="Maiandra GD" pitchFamily="34" charset="0"/>
              </a:rPr>
              <a:t>Making the Jungle a Garden Again</a:t>
            </a:r>
            <a:endParaRPr lang="en-US" sz="4400" b="1" dirty="0">
              <a:solidFill>
                <a:schemeClr val="tx2"/>
              </a:solidFill>
              <a:latin typeface="Maiandra GD"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algn="l"/>
            <a:r>
              <a:rPr lang="en-US" dirty="0" smtClean="0">
                <a:latin typeface="Maiandra GD" pitchFamily="34" charset="0"/>
              </a:rPr>
              <a:t>CPTED from the Ground Up</a:t>
            </a:r>
            <a:endParaRPr lang="en-US" dirty="0">
              <a:latin typeface="Maiandra GD" pitchFamily="34" charset="0"/>
            </a:endParaRPr>
          </a:p>
        </p:txBody>
      </p:sp>
      <p:sp>
        <p:nvSpPr>
          <p:cNvPr id="3075" name="Rectangle 3"/>
          <p:cNvSpPr>
            <a:spLocks noGrp="1" noChangeArrowheads="1"/>
          </p:cNvSpPr>
          <p:nvPr>
            <p:ph type="body" idx="1"/>
          </p:nvPr>
        </p:nvSpPr>
        <p:spPr>
          <a:xfrm>
            <a:off x="457200" y="5060950"/>
            <a:ext cx="8382000" cy="1035050"/>
          </a:xfrm>
        </p:spPr>
        <p:txBody>
          <a:bodyPr/>
          <a:lstStyle/>
          <a:p>
            <a:pPr>
              <a:lnSpc>
                <a:spcPct val="80000"/>
              </a:lnSpc>
              <a:spcBef>
                <a:spcPts val="1000"/>
              </a:spcBef>
            </a:pPr>
            <a:r>
              <a:rPr lang="en-US" sz="1800" dirty="0" smtClean="0">
                <a:latin typeface="Maiandra GD" pitchFamily="34" charset="0"/>
              </a:rPr>
              <a:t>More intensive maintenance, including thinning selective species (Indian plum)</a:t>
            </a:r>
          </a:p>
          <a:p>
            <a:pPr>
              <a:lnSpc>
                <a:spcPct val="80000"/>
              </a:lnSpc>
              <a:spcBef>
                <a:spcPts val="1000"/>
              </a:spcBef>
            </a:pPr>
            <a:r>
              <a:rPr lang="en-US" sz="1800" dirty="0" smtClean="0">
                <a:latin typeface="Maiandra GD" pitchFamily="34" charset="0"/>
              </a:rPr>
              <a:t>Plant species that encourage habitat while discouraging habitation (native roses, cascara, native blackberry, salmonberry)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4096" y="1291856"/>
            <a:ext cx="7315200" cy="341943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algn="l"/>
            <a:r>
              <a:rPr lang="en-US" dirty="0" smtClean="0">
                <a:latin typeface="Maiandra GD" pitchFamily="34" charset="0"/>
              </a:rPr>
              <a:t>CPTED from the Ground Up</a:t>
            </a:r>
            <a:endParaRPr lang="en-US" dirty="0">
              <a:latin typeface="Maiandra GD" pitchFamily="34" charset="0"/>
            </a:endParaRPr>
          </a:p>
        </p:txBody>
      </p:sp>
      <p:sp>
        <p:nvSpPr>
          <p:cNvPr id="3075" name="Rectangle 3"/>
          <p:cNvSpPr>
            <a:spLocks noGrp="1" noChangeArrowheads="1"/>
          </p:cNvSpPr>
          <p:nvPr>
            <p:ph type="body" idx="1"/>
          </p:nvPr>
        </p:nvSpPr>
        <p:spPr>
          <a:xfrm>
            <a:off x="457200" y="4953000"/>
            <a:ext cx="8382000" cy="1533570"/>
          </a:xfrm>
        </p:spPr>
        <p:txBody>
          <a:bodyPr/>
          <a:lstStyle/>
          <a:p>
            <a:pPr>
              <a:lnSpc>
                <a:spcPct val="80000"/>
              </a:lnSpc>
              <a:spcBef>
                <a:spcPts val="1000"/>
              </a:spcBef>
            </a:pPr>
            <a:r>
              <a:rPr lang="en-US" sz="1800" dirty="0" smtClean="0">
                <a:latin typeface="Maiandra GD" pitchFamily="34" charset="0"/>
              </a:rPr>
              <a:t>Collect and use materials from work parties to create barriers; mulch “fence” vs. piles; several stacks strategically placed; large stacks to cover trouble spots; invasive blackberry and holly to block trails selectively.</a:t>
            </a:r>
          </a:p>
          <a:p>
            <a:pPr>
              <a:lnSpc>
                <a:spcPct val="80000"/>
              </a:lnSpc>
              <a:spcBef>
                <a:spcPts val="1000"/>
              </a:spcBef>
            </a:pPr>
            <a:r>
              <a:rPr lang="en-US" sz="1800" dirty="0" smtClean="0">
                <a:latin typeface="Maiandra GD" pitchFamily="34" charset="0"/>
              </a:rPr>
              <a:t>Create brush piles/fences/structures that will attract song birds. Be creative – like Andy Goldsworthy!</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7592" y="1258956"/>
            <a:ext cx="7315200" cy="3419430"/>
          </a:xfrm>
          <a:prstGeom prst="rect">
            <a:avLst/>
          </a:prstGeom>
        </p:spPr>
      </p:pic>
    </p:spTree>
    <p:extLst>
      <p:ext uri="{BB962C8B-B14F-4D97-AF65-F5344CB8AC3E}">
        <p14:creationId xmlns:p14="http://schemas.microsoft.com/office/powerpoint/2010/main" val="28927675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algn="l"/>
            <a:r>
              <a:rPr lang="en-US" dirty="0" smtClean="0">
                <a:latin typeface="Maiandra GD" pitchFamily="34" charset="0"/>
              </a:rPr>
              <a:t>Design for the Situation</a:t>
            </a:r>
            <a:endParaRPr lang="en-US" dirty="0">
              <a:latin typeface="Maiandra GD" pitchFamily="34" charset="0"/>
            </a:endParaRPr>
          </a:p>
        </p:txBody>
      </p:sp>
      <p:sp>
        <p:nvSpPr>
          <p:cNvPr id="3075" name="Rectangle 3"/>
          <p:cNvSpPr>
            <a:spLocks noGrp="1" noChangeArrowheads="1"/>
          </p:cNvSpPr>
          <p:nvPr>
            <p:ph type="body" idx="1"/>
          </p:nvPr>
        </p:nvSpPr>
        <p:spPr>
          <a:xfrm>
            <a:off x="457200" y="5943600"/>
            <a:ext cx="8382000" cy="685800"/>
          </a:xfrm>
        </p:spPr>
        <p:txBody>
          <a:bodyPr/>
          <a:lstStyle/>
          <a:p>
            <a:pPr marL="0" indent="0">
              <a:lnSpc>
                <a:spcPct val="80000"/>
              </a:lnSpc>
              <a:spcBef>
                <a:spcPts val="1000"/>
              </a:spcBef>
              <a:buNone/>
            </a:pPr>
            <a:r>
              <a:rPr lang="en-US" sz="1800" dirty="0" smtClean="0">
                <a:latin typeface="Maiandra GD" pitchFamily="34" charset="0"/>
              </a:rPr>
              <a:t>9-feet deep mulch pile covering former meeting spot for junkies, dealers, prostitutes, created by </a:t>
            </a:r>
            <a:r>
              <a:rPr lang="en-US" sz="1800" dirty="0" err="1" smtClean="0">
                <a:latin typeface="Maiandra GD" pitchFamily="34" charset="0"/>
              </a:rPr>
              <a:t>EarthCorps</a:t>
            </a:r>
            <a:r>
              <a:rPr lang="en-US" sz="1800" dirty="0" smtClean="0">
                <a:latin typeface="Maiandra GD" pitchFamily="34" charset="0"/>
              </a:rPr>
              <a:t> summer 2008. This is 5-feet higher than usual.</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2696" y="1232452"/>
            <a:ext cx="6822466" cy="4572000"/>
          </a:xfrm>
          <a:prstGeom prst="rect">
            <a:avLst/>
          </a:prstGeom>
        </p:spPr>
      </p:pic>
    </p:spTree>
    <p:extLst>
      <p:ext uri="{BB962C8B-B14F-4D97-AF65-F5344CB8AC3E}">
        <p14:creationId xmlns:p14="http://schemas.microsoft.com/office/powerpoint/2010/main" val="16731538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algn="l"/>
            <a:r>
              <a:rPr lang="en-US" dirty="0" smtClean="0">
                <a:latin typeface="Maiandra GD" pitchFamily="34" charset="0"/>
              </a:rPr>
              <a:t>Design for the Situation</a:t>
            </a:r>
            <a:endParaRPr lang="en-US" dirty="0">
              <a:latin typeface="Maiandra GD" pitchFamily="34" charset="0"/>
            </a:endParaRPr>
          </a:p>
        </p:txBody>
      </p:sp>
      <p:sp>
        <p:nvSpPr>
          <p:cNvPr id="3075" name="Rectangle 3"/>
          <p:cNvSpPr>
            <a:spLocks noGrp="1" noChangeArrowheads="1"/>
          </p:cNvSpPr>
          <p:nvPr>
            <p:ph type="body" idx="1"/>
          </p:nvPr>
        </p:nvSpPr>
        <p:spPr>
          <a:xfrm>
            <a:off x="457200" y="5943600"/>
            <a:ext cx="8382000" cy="685800"/>
          </a:xfrm>
        </p:spPr>
        <p:txBody>
          <a:bodyPr/>
          <a:lstStyle/>
          <a:p>
            <a:pPr marL="0" indent="0">
              <a:lnSpc>
                <a:spcPct val="80000"/>
              </a:lnSpc>
              <a:spcBef>
                <a:spcPts val="1000"/>
              </a:spcBef>
              <a:buNone/>
            </a:pPr>
            <a:r>
              <a:rPr lang="en-US" sz="1800" dirty="0" smtClean="0">
                <a:latin typeface="Maiandra GD" pitchFamily="34" charset="0"/>
              </a:rPr>
              <a:t>2-3 feet deep mulch piles spread at Farm off Holgate in fall 2011. Parks/Seattle Conservation Corps broke piles from earlier work into smaller ones to open lines of sight off Mountains to Sound Greenway Trail.</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3999" y="1295400"/>
            <a:ext cx="6124353" cy="4572000"/>
          </a:xfrm>
          <a:prstGeom prst="rect">
            <a:avLst/>
          </a:prstGeom>
        </p:spPr>
      </p:pic>
    </p:spTree>
    <p:extLst>
      <p:ext uri="{BB962C8B-B14F-4D97-AF65-F5344CB8AC3E}">
        <p14:creationId xmlns:p14="http://schemas.microsoft.com/office/powerpoint/2010/main" val="9392012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algn="l"/>
            <a:r>
              <a:rPr lang="en-US" dirty="0" smtClean="0">
                <a:latin typeface="Maiandra GD" pitchFamily="34" charset="0"/>
              </a:rPr>
              <a:t>Design for the Situation</a:t>
            </a:r>
            <a:endParaRPr lang="en-US" dirty="0">
              <a:latin typeface="Maiandra GD" pitchFamily="34" charset="0"/>
            </a:endParaRPr>
          </a:p>
        </p:txBody>
      </p:sp>
      <p:sp>
        <p:nvSpPr>
          <p:cNvPr id="3075" name="Rectangle 3"/>
          <p:cNvSpPr>
            <a:spLocks noGrp="1" noChangeArrowheads="1"/>
          </p:cNvSpPr>
          <p:nvPr>
            <p:ph type="body" idx="1"/>
          </p:nvPr>
        </p:nvSpPr>
        <p:spPr>
          <a:xfrm>
            <a:off x="457200" y="5943600"/>
            <a:ext cx="8382000" cy="685800"/>
          </a:xfrm>
        </p:spPr>
        <p:txBody>
          <a:bodyPr/>
          <a:lstStyle/>
          <a:p>
            <a:pPr marL="0" indent="0">
              <a:lnSpc>
                <a:spcPct val="80000"/>
              </a:lnSpc>
              <a:spcBef>
                <a:spcPts val="1000"/>
              </a:spcBef>
              <a:buNone/>
            </a:pPr>
            <a:r>
              <a:rPr lang="en-US" sz="1800" dirty="0" smtClean="0">
                <a:latin typeface="Maiandra GD" pitchFamily="34" charset="0"/>
              </a:rPr>
              <a:t>Mulch line trail, 2-3 </a:t>
            </a:r>
            <a:r>
              <a:rPr lang="en-US" sz="1800" dirty="0" err="1" smtClean="0">
                <a:latin typeface="Maiandra GD" pitchFamily="34" charset="0"/>
              </a:rPr>
              <a:t>ft</a:t>
            </a:r>
            <a:r>
              <a:rPr lang="en-US" sz="1800" dirty="0" smtClean="0">
                <a:latin typeface="Maiandra GD" pitchFamily="34" charset="0"/>
              </a:rPr>
              <a:t> high, 45 </a:t>
            </a:r>
            <a:r>
              <a:rPr lang="en-US" sz="1800" dirty="0" err="1" smtClean="0">
                <a:latin typeface="Maiandra GD" pitchFamily="34" charset="0"/>
              </a:rPr>
              <a:t>ft</a:t>
            </a:r>
            <a:r>
              <a:rPr lang="en-US" sz="1800" dirty="0" smtClean="0">
                <a:latin typeface="Maiandra GD" pitchFamily="34" charset="0"/>
              </a:rPr>
              <a:t> long, using cuttings from cleanup, Dr. Jose Rizal Park, 2012. Large social trail leading onto historical slide area filled in. Mulching process still happening May, 2014, now service trail for restoration / public access.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295400"/>
            <a:ext cx="3413125" cy="4572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1295400"/>
            <a:ext cx="3413125" cy="4572000"/>
          </a:xfrm>
          <a:prstGeom prst="rect">
            <a:avLst/>
          </a:prstGeom>
        </p:spPr>
      </p:pic>
    </p:spTree>
    <p:extLst>
      <p:ext uri="{BB962C8B-B14F-4D97-AF65-F5344CB8AC3E}">
        <p14:creationId xmlns:p14="http://schemas.microsoft.com/office/powerpoint/2010/main" val="7593775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algn="l"/>
            <a:r>
              <a:rPr lang="en-US" dirty="0" smtClean="0">
                <a:latin typeface="Maiandra GD" pitchFamily="34" charset="0"/>
              </a:rPr>
              <a:t>Layered Restoration</a:t>
            </a:r>
            <a:endParaRPr lang="en-US" dirty="0">
              <a:latin typeface="Maiandra GD" pitchFamily="34" charset="0"/>
            </a:endParaRPr>
          </a:p>
        </p:txBody>
      </p:sp>
      <p:sp>
        <p:nvSpPr>
          <p:cNvPr id="3075" name="Rectangle 3"/>
          <p:cNvSpPr>
            <a:spLocks noGrp="1" noChangeArrowheads="1"/>
          </p:cNvSpPr>
          <p:nvPr>
            <p:ph type="body" idx="1"/>
          </p:nvPr>
        </p:nvSpPr>
        <p:spPr>
          <a:xfrm>
            <a:off x="457200" y="4298950"/>
            <a:ext cx="8382000" cy="2330450"/>
          </a:xfrm>
        </p:spPr>
        <p:txBody>
          <a:bodyPr/>
          <a:lstStyle/>
          <a:p>
            <a:pPr>
              <a:lnSpc>
                <a:spcPct val="80000"/>
              </a:lnSpc>
              <a:spcBef>
                <a:spcPts val="1000"/>
              </a:spcBef>
            </a:pPr>
            <a:r>
              <a:rPr lang="en-US" sz="1800" dirty="0" smtClean="0">
                <a:latin typeface="Maiandra GD" pitchFamily="34" charset="0"/>
              </a:rPr>
              <a:t>Plant in stages; remove holly, blackberries, etc., last from areas that border residences/roads.</a:t>
            </a:r>
          </a:p>
          <a:p>
            <a:pPr>
              <a:lnSpc>
                <a:spcPct val="80000"/>
              </a:lnSpc>
              <a:spcBef>
                <a:spcPts val="1000"/>
              </a:spcBef>
            </a:pPr>
            <a:r>
              <a:rPr lang="en-US" sz="1800" dirty="0" smtClean="0">
                <a:latin typeface="Maiandra GD" pitchFamily="34" charset="0"/>
              </a:rPr>
              <a:t>Layer plants by density/height. New plants closest to trails provide habitat but do not interrupt line of sight. Establish small meadow and wetland systems.</a:t>
            </a:r>
          </a:p>
          <a:p>
            <a:pPr>
              <a:lnSpc>
                <a:spcPct val="80000"/>
              </a:lnSpc>
              <a:spcBef>
                <a:spcPts val="1000"/>
              </a:spcBef>
            </a:pPr>
            <a:r>
              <a:rPr lang="en-US" sz="1800" dirty="0" smtClean="0">
                <a:latin typeface="Maiandra GD" pitchFamily="34" charset="0"/>
              </a:rPr>
              <a:t>Incorporate trails into the layers by outlining them with materials on hand – logs, branches, rocks, concrete, asphalt: people tend to stay on trails, so use them to route walkers.</a:t>
            </a:r>
          </a:p>
          <a:p>
            <a:pPr>
              <a:lnSpc>
                <a:spcPct val="80000"/>
              </a:lnSpc>
              <a:spcBef>
                <a:spcPts val="1000"/>
              </a:spcBef>
            </a:pPr>
            <a:r>
              <a:rPr lang="en-US" sz="1800" dirty="0" smtClean="0">
                <a:latin typeface="Maiandra GD" pitchFamily="34" charset="0"/>
              </a:rPr>
              <a:t>Wildlife will need buffer zones from people – layering helps establish them.</a:t>
            </a:r>
          </a:p>
        </p:txBody>
      </p:sp>
      <p:pic>
        <p:nvPicPr>
          <p:cNvPr id="3085" name="Picture 13" descr="pac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1525" y="1273175"/>
            <a:ext cx="5083175" cy="2792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65354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l"/>
            <a:r>
              <a:rPr lang="en-US" dirty="0" smtClean="0">
                <a:latin typeface="Maiandra GD" pitchFamily="34" charset="0"/>
              </a:rPr>
              <a:t>Be prepared to pick up the trash!</a:t>
            </a:r>
            <a:endParaRPr lang="en-US" dirty="0">
              <a:latin typeface="Maiandra GD" pitchFamily="34" charset="0"/>
            </a:endParaRPr>
          </a:p>
        </p:txBody>
      </p:sp>
      <p:sp>
        <p:nvSpPr>
          <p:cNvPr id="8195" name="Rectangle 3"/>
          <p:cNvSpPr>
            <a:spLocks noGrp="1" noChangeArrowheads="1"/>
          </p:cNvSpPr>
          <p:nvPr>
            <p:ph type="body" idx="1"/>
          </p:nvPr>
        </p:nvSpPr>
        <p:spPr>
          <a:xfrm>
            <a:off x="457200" y="1600200"/>
            <a:ext cx="6172200" cy="4525963"/>
          </a:xfrm>
        </p:spPr>
        <p:txBody>
          <a:bodyPr/>
          <a:lstStyle/>
          <a:p>
            <a:endParaRPr lang="en-US" sz="2000">
              <a:latin typeface="Maiandra GD" pitchFamily="34" charset="0"/>
            </a:endParaRPr>
          </a:p>
          <a:p>
            <a:endParaRPr lang="en-US" sz="2000">
              <a:latin typeface="Maiandra GD" pitchFamily="34" charset="0"/>
            </a:endParaRPr>
          </a:p>
        </p:txBody>
      </p:sp>
      <p:pic>
        <p:nvPicPr>
          <p:cNvPr id="8197" name="Picture 5" descr="hillsid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8" y="1295400"/>
            <a:ext cx="6151563" cy="46132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09600" y="6096000"/>
            <a:ext cx="7620000" cy="461665"/>
          </a:xfrm>
          <a:prstGeom prst="rect">
            <a:avLst/>
          </a:prstGeom>
        </p:spPr>
        <p:txBody>
          <a:bodyPr wrap="square">
            <a:spAutoFit/>
          </a:bodyPr>
          <a:lstStyle/>
          <a:p>
            <a:r>
              <a:rPr lang="en-US" dirty="0" smtClean="0"/>
              <a:t>Establish an easily accessible staging area for pick-up.</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algn="l"/>
            <a:r>
              <a:rPr lang="en-US" dirty="0" smtClean="0">
                <a:latin typeface="Maiandra GD" pitchFamily="34" charset="0"/>
              </a:rPr>
              <a:t>Encampments</a:t>
            </a:r>
            <a:endParaRPr lang="en-US" dirty="0">
              <a:latin typeface="Maiandra GD" pitchFamily="34" charset="0"/>
            </a:endParaRPr>
          </a:p>
        </p:txBody>
      </p:sp>
      <p:sp>
        <p:nvSpPr>
          <p:cNvPr id="3075" name="Rectangle 3"/>
          <p:cNvSpPr>
            <a:spLocks noGrp="1" noChangeArrowheads="1"/>
          </p:cNvSpPr>
          <p:nvPr>
            <p:ph type="body" idx="1"/>
          </p:nvPr>
        </p:nvSpPr>
        <p:spPr>
          <a:xfrm>
            <a:off x="457200" y="4648200"/>
            <a:ext cx="8382000" cy="1981200"/>
          </a:xfrm>
        </p:spPr>
        <p:txBody>
          <a:bodyPr/>
          <a:lstStyle/>
          <a:p>
            <a:pPr>
              <a:lnSpc>
                <a:spcPct val="80000"/>
              </a:lnSpc>
              <a:spcBef>
                <a:spcPts val="1000"/>
              </a:spcBef>
            </a:pPr>
            <a:r>
              <a:rPr lang="en-US" sz="1800" dirty="0" smtClean="0">
                <a:latin typeface="Maiandra GD" pitchFamily="34" charset="0"/>
              </a:rPr>
              <a:t>Encampments are entrenched, built-up sites that include several camps.</a:t>
            </a:r>
          </a:p>
          <a:p>
            <a:pPr>
              <a:lnSpc>
                <a:spcPct val="80000"/>
              </a:lnSpc>
              <a:spcBef>
                <a:spcPts val="1000"/>
              </a:spcBef>
            </a:pPr>
            <a:r>
              <a:rPr lang="en-US" sz="1800" dirty="0" smtClean="0">
                <a:latin typeface="Maiandra GD" pitchFamily="34" charset="0"/>
              </a:rPr>
              <a:t>Do not clear </a:t>
            </a:r>
            <a:r>
              <a:rPr lang="en-US" sz="1800" dirty="0">
                <a:latin typeface="Maiandra GD" pitchFamily="34" charset="0"/>
              </a:rPr>
              <a:t>actively </a:t>
            </a:r>
            <a:r>
              <a:rPr lang="en-US" sz="1800" dirty="0" smtClean="0">
                <a:latin typeface="Maiandra GD" pitchFamily="34" charset="0"/>
              </a:rPr>
              <a:t>occupied campsites. Contact the Citizens Bureau, and contact the property owner separately.</a:t>
            </a:r>
          </a:p>
          <a:p>
            <a:pPr>
              <a:lnSpc>
                <a:spcPct val="80000"/>
              </a:lnSpc>
              <a:spcBef>
                <a:spcPts val="1000"/>
              </a:spcBef>
            </a:pPr>
            <a:r>
              <a:rPr lang="en-US" sz="1800" dirty="0" smtClean="0">
                <a:latin typeface="Maiandra GD" pitchFamily="34" charset="0"/>
              </a:rPr>
              <a:t>Do not enlist campers to do work.</a:t>
            </a:r>
          </a:p>
          <a:p>
            <a:pPr>
              <a:lnSpc>
                <a:spcPct val="80000"/>
              </a:lnSpc>
              <a:spcBef>
                <a:spcPts val="1000"/>
              </a:spcBef>
            </a:pPr>
            <a:r>
              <a:rPr lang="en-US" sz="1800" dirty="0" smtClean="0">
                <a:latin typeface="Maiandra GD" pitchFamily="34" charset="0"/>
              </a:rPr>
              <a:t>Abandoned sites: treat respectfully. If it looks like someone will be back, give them chance to return. If objects must be moved, put them to one side and leave them. You can always return to see if they’ve been claimed.</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78467"/>
            <a:ext cx="9144000" cy="3217333"/>
          </a:xfrm>
          <a:prstGeom prst="rect">
            <a:avLst/>
          </a:prstGeom>
        </p:spPr>
      </p:pic>
    </p:spTree>
    <p:extLst>
      <p:ext uri="{BB962C8B-B14F-4D97-AF65-F5344CB8AC3E}">
        <p14:creationId xmlns:p14="http://schemas.microsoft.com/office/powerpoint/2010/main" val="26985427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algn="l"/>
            <a:r>
              <a:rPr lang="en-US" dirty="0" smtClean="0">
                <a:latin typeface="Maiandra GD" pitchFamily="34" charset="0"/>
              </a:rPr>
              <a:t>Social Trails</a:t>
            </a:r>
            <a:endParaRPr lang="en-US" dirty="0">
              <a:latin typeface="Maiandra GD" pitchFamily="34" charset="0"/>
            </a:endParaRPr>
          </a:p>
        </p:txBody>
      </p:sp>
      <p:sp>
        <p:nvSpPr>
          <p:cNvPr id="3075" name="Rectangle 3"/>
          <p:cNvSpPr>
            <a:spLocks noGrp="1" noChangeArrowheads="1"/>
          </p:cNvSpPr>
          <p:nvPr>
            <p:ph type="body" idx="1"/>
          </p:nvPr>
        </p:nvSpPr>
        <p:spPr>
          <a:xfrm>
            <a:off x="457200" y="1524000"/>
            <a:ext cx="5410200" cy="5105400"/>
          </a:xfrm>
        </p:spPr>
        <p:txBody>
          <a:bodyPr/>
          <a:lstStyle/>
          <a:p>
            <a:pPr>
              <a:lnSpc>
                <a:spcPct val="80000"/>
              </a:lnSpc>
              <a:spcBef>
                <a:spcPts val="1000"/>
              </a:spcBef>
            </a:pPr>
            <a:r>
              <a:rPr lang="en-US" sz="1800" dirty="0" smtClean="0">
                <a:solidFill>
                  <a:srgbClr val="000000"/>
                </a:solidFill>
                <a:latin typeface="Maiandra GD" panose="020E0502030308020204" pitchFamily="34" charset="0"/>
              </a:rPr>
              <a:t>The </a:t>
            </a:r>
            <a:r>
              <a:rPr lang="en-US" sz="1800" dirty="0">
                <a:solidFill>
                  <a:srgbClr val="000000"/>
                </a:solidFill>
                <a:latin typeface="Maiandra GD" panose="020E0502030308020204" pitchFamily="34" charset="0"/>
              </a:rPr>
              <a:t>Jungle has a large network of social trails created by people living </a:t>
            </a:r>
            <a:r>
              <a:rPr lang="en-US" sz="1800" dirty="0" smtClean="0">
                <a:solidFill>
                  <a:srgbClr val="000000"/>
                </a:solidFill>
                <a:latin typeface="Maiandra GD" panose="020E0502030308020204" pitchFamily="34" charset="0"/>
              </a:rPr>
              <a:t>there.</a:t>
            </a:r>
          </a:p>
          <a:p>
            <a:pPr>
              <a:lnSpc>
                <a:spcPct val="80000"/>
              </a:lnSpc>
              <a:spcBef>
                <a:spcPts val="1000"/>
              </a:spcBef>
            </a:pPr>
            <a:r>
              <a:rPr lang="en-US" sz="1800" dirty="0" smtClean="0">
                <a:solidFill>
                  <a:srgbClr val="000000"/>
                </a:solidFill>
                <a:latin typeface="Maiandra GD" panose="020E0502030308020204" pitchFamily="34" charset="0"/>
              </a:rPr>
              <a:t>Many </a:t>
            </a:r>
            <a:r>
              <a:rPr lang="en-US" sz="1800" dirty="0">
                <a:solidFill>
                  <a:srgbClr val="000000"/>
                </a:solidFill>
                <a:latin typeface="Maiandra GD" panose="020E0502030308020204" pitchFamily="34" charset="0"/>
              </a:rPr>
              <a:t>are useful as stewardship trails, but many simply lead to a tent, so they should be approached with </a:t>
            </a:r>
            <a:r>
              <a:rPr lang="en-US" sz="1800" dirty="0" smtClean="0">
                <a:solidFill>
                  <a:srgbClr val="000000"/>
                </a:solidFill>
                <a:latin typeface="Maiandra GD" panose="020E0502030308020204" pitchFamily="34" charset="0"/>
              </a:rPr>
              <a:t>care.</a:t>
            </a:r>
          </a:p>
          <a:p>
            <a:pPr>
              <a:lnSpc>
                <a:spcPct val="80000"/>
              </a:lnSpc>
              <a:spcBef>
                <a:spcPts val="1000"/>
              </a:spcBef>
            </a:pPr>
            <a:r>
              <a:rPr lang="en-US" sz="1800" dirty="0" smtClean="0">
                <a:solidFill>
                  <a:srgbClr val="000000"/>
                </a:solidFill>
                <a:latin typeface="Maiandra GD" panose="020E0502030308020204" pitchFamily="34" charset="0"/>
              </a:rPr>
              <a:t>The trails in lower Dr. Jose Rizal Park were originally social trails.</a:t>
            </a:r>
          </a:p>
          <a:p>
            <a:pPr>
              <a:lnSpc>
                <a:spcPct val="80000"/>
              </a:lnSpc>
              <a:spcBef>
                <a:spcPts val="1000"/>
              </a:spcBef>
            </a:pPr>
            <a:r>
              <a:rPr lang="en-US" sz="1800" dirty="0" smtClean="0">
                <a:solidFill>
                  <a:srgbClr val="000000"/>
                </a:solidFill>
                <a:latin typeface="Maiandra GD" panose="020E0502030308020204" pitchFamily="34" charset="0"/>
              </a:rPr>
              <a:t>The access trail to the orchard by our overlook provides access to the lower park, so the steep social trail that was used before has now been mostly reforested.</a:t>
            </a:r>
          </a:p>
          <a:p>
            <a:pPr>
              <a:lnSpc>
                <a:spcPct val="80000"/>
              </a:lnSpc>
              <a:spcBef>
                <a:spcPts val="1000"/>
              </a:spcBef>
            </a:pPr>
            <a:r>
              <a:rPr lang="en-US" sz="1800" dirty="0" smtClean="0">
                <a:solidFill>
                  <a:srgbClr val="000000"/>
                </a:solidFill>
                <a:latin typeface="Maiandra GD" panose="020E0502030308020204" pitchFamily="34" charset="0"/>
              </a:rPr>
              <a:t>If forestry work is planned in areas with social trails, scout out the trail with someone else before the event. Look for:</a:t>
            </a:r>
          </a:p>
          <a:p>
            <a:pPr lvl="1">
              <a:lnSpc>
                <a:spcPct val="80000"/>
              </a:lnSpc>
              <a:spcBef>
                <a:spcPts val="1000"/>
              </a:spcBef>
            </a:pPr>
            <a:r>
              <a:rPr lang="en-US" sz="1600" dirty="0" smtClean="0">
                <a:solidFill>
                  <a:srgbClr val="000000"/>
                </a:solidFill>
                <a:latin typeface="Maiandra GD" panose="020E0502030308020204" pitchFamily="34" charset="0"/>
              </a:rPr>
              <a:t>Holes – erosion or dug</a:t>
            </a:r>
          </a:p>
          <a:p>
            <a:pPr lvl="1">
              <a:lnSpc>
                <a:spcPct val="80000"/>
              </a:lnSpc>
              <a:spcBef>
                <a:spcPts val="1000"/>
              </a:spcBef>
            </a:pPr>
            <a:r>
              <a:rPr lang="en-US" sz="1600" dirty="0" smtClean="0">
                <a:solidFill>
                  <a:srgbClr val="000000"/>
                </a:solidFill>
                <a:latin typeface="Maiandra GD" panose="020E0502030308020204" pitchFamily="34" charset="0"/>
              </a:rPr>
              <a:t>Widow-makers along the trail</a:t>
            </a:r>
          </a:p>
          <a:p>
            <a:pPr lvl="1">
              <a:lnSpc>
                <a:spcPct val="80000"/>
              </a:lnSpc>
              <a:spcBef>
                <a:spcPts val="1000"/>
              </a:spcBef>
            </a:pPr>
            <a:r>
              <a:rPr lang="en-US" sz="1600" dirty="0" smtClean="0">
                <a:solidFill>
                  <a:srgbClr val="000000"/>
                </a:solidFill>
                <a:latin typeface="Maiandra GD" panose="020E0502030308020204" pitchFamily="34" charset="0"/>
              </a:rPr>
              <a:t>Potential human-made hazards</a:t>
            </a:r>
          </a:p>
          <a:p>
            <a:pPr>
              <a:lnSpc>
                <a:spcPct val="80000"/>
              </a:lnSpc>
              <a:spcBef>
                <a:spcPts val="1000"/>
              </a:spcBef>
            </a:pPr>
            <a:endParaRPr lang="en-US" sz="1800" dirty="0" smtClean="0">
              <a:latin typeface="Maiandra GD"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9464" y="-27432"/>
            <a:ext cx="2554714" cy="6885432"/>
          </a:xfrm>
          <a:prstGeom prst="rect">
            <a:avLst/>
          </a:prstGeom>
        </p:spPr>
      </p:pic>
    </p:spTree>
    <p:extLst>
      <p:ext uri="{BB962C8B-B14F-4D97-AF65-F5344CB8AC3E}">
        <p14:creationId xmlns:p14="http://schemas.microsoft.com/office/powerpoint/2010/main" val="27291429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algn="l"/>
            <a:r>
              <a:rPr lang="en-US" dirty="0" smtClean="0">
                <a:latin typeface="Maiandra GD" pitchFamily="34" charset="0"/>
              </a:rPr>
              <a:t>People living in the woods…</a:t>
            </a:r>
            <a:endParaRPr lang="en-US" dirty="0">
              <a:latin typeface="Maiandra GD" pitchFamily="34" charset="0"/>
            </a:endParaRPr>
          </a:p>
        </p:txBody>
      </p:sp>
      <p:sp>
        <p:nvSpPr>
          <p:cNvPr id="3075" name="Rectangle 3"/>
          <p:cNvSpPr>
            <a:spLocks noGrp="1" noChangeArrowheads="1"/>
          </p:cNvSpPr>
          <p:nvPr>
            <p:ph type="body" idx="1"/>
          </p:nvPr>
        </p:nvSpPr>
        <p:spPr>
          <a:xfrm>
            <a:off x="457200" y="1447800"/>
            <a:ext cx="8382000" cy="5181600"/>
          </a:xfrm>
        </p:spPr>
        <p:txBody>
          <a:bodyPr/>
          <a:lstStyle/>
          <a:p>
            <a:pPr>
              <a:lnSpc>
                <a:spcPct val="80000"/>
              </a:lnSpc>
              <a:spcBef>
                <a:spcPts val="1000"/>
              </a:spcBef>
            </a:pPr>
            <a:r>
              <a:rPr lang="en-US" sz="2400" dirty="0" smtClean="0">
                <a:latin typeface="Maiandra GD" pitchFamily="34" charset="0"/>
              </a:rPr>
              <a:t>Should be treated with </a:t>
            </a:r>
            <a:br>
              <a:rPr lang="en-US" sz="2400" dirty="0" smtClean="0">
                <a:latin typeface="Maiandra GD" pitchFamily="34" charset="0"/>
              </a:rPr>
            </a:br>
            <a:r>
              <a:rPr lang="en-US" sz="2400" dirty="0" smtClean="0">
                <a:latin typeface="Maiandra GD" pitchFamily="34" charset="0"/>
              </a:rPr>
              <a:t>respect.</a:t>
            </a:r>
          </a:p>
          <a:p>
            <a:pPr>
              <a:lnSpc>
                <a:spcPct val="80000"/>
              </a:lnSpc>
              <a:spcBef>
                <a:spcPts val="1000"/>
              </a:spcBef>
            </a:pPr>
            <a:r>
              <a:rPr lang="en-US" sz="2400" dirty="0" smtClean="0">
                <a:latin typeface="Maiandra GD" pitchFamily="34" charset="0"/>
              </a:rPr>
              <a:t>Most homeless people </a:t>
            </a:r>
            <a:br>
              <a:rPr lang="en-US" sz="2400" dirty="0" smtClean="0">
                <a:latin typeface="Maiandra GD" pitchFamily="34" charset="0"/>
              </a:rPr>
            </a:br>
            <a:r>
              <a:rPr lang="en-US" sz="2400" dirty="0" smtClean="0">
                <a:latin typeface="Maiandra GD" pitchFamily="34" charset="0"/>
              </a:rPr>
              <a:t>are not violent.</a:t>
            </a:r>
          </a:p>
          <a:p>
            <a:pPr>
              <a:lnSpc>
                <a:spcPct val="80000"/>
              </a:lnSpc>
              <a:spcBef>
                <a:spcPts val="1000"/>
              </a:spcBef>
            </a:pPr>
            <a:r>
              <a:rPr lang="en-US" sz="2400" dirty="0" smtClean="0">
                <a:latin typeface="Maiandra GD" pitchFamily="34" charset="0"/>
              </a:rPr>
              <a:t>Some people live in the </a:t>
            </a:r>
            <a:br>
              <a:rPr lang="en-US" sz="2400" dirty="0" smtClean="0">
                <a:latin typeface="Maiandra GD" pitchFamily="34" charset="0"/>
              </a:rPr>
            </a:br>
            <a:r>
              <a:rPr lang="en-US" sz="2400" dirty="0" smtClean="0">
                <a:latin typeface="Maiandra GD" pitchFamily="34" charset="0"/>
              </a:rPr>
              <a:t>woods for their own </a:t>
            </a:r>
            <a:br>
              <a:rPr lang="en-US" sz="2400" dirty="0" smtClean="0">
                <a:latin typeface="Maiandra GD" pitchFamily="34" charset="0"/>
              </a:rPr>
            </a:br>
            <a:r>
              <a:rPr lang="en-US" sz="2400" dirty="0" smtClean="0">
                <a:latin typeface="Maiandra GD" pitchFamily="34" charset="0"/>
              </a:rPr>
              <a:t>reason – not all live in </a:t>
            </a:r>
            <a:br>
              <a:rPr lang="en-US" sz="2400" dirty="0" smtClean="0">
                <a:latin typeface="Maiandra GD" pitchFamily="34" charset="0"/>
              </a:rPr>
            </a:br>
            <a:r>
              <a:rPr lang="en-US" sz="2400" dirty="0" smtClean="0">
                <a:latin typeface="Maiandra GD" pitchFamily="34" charset="0"/>
              </a:rPr>
              <a:t>encampments, not all are </a:t>
            </a:r>
            <a:br>
              <a:rPr lang="en-US" sz="2400" dirty="0" smtClean="0">
                <a:latin typeface="Maiandra GD" pitchFamily="34" charset="0"/>
              </a:rPr>
            </a:br>
            <a:r>
              <a:rPr lang="en-US" sz="2400" dirty="0" smtClean="0">
                <a:latin typeface="Maiandra GD" pitchFamily="34" charset="0"/>
              </a:rPr>
              <a:t>affected by cleanups.</a:t>
            </a:r>
          </a:p>
          <a:p>
            <a:pPr>
              <a:lnSpc>
                <a:spcPct val="80000"/>
              </a:lnSpc>
              <a:spcBef>
                <a:spcPts val="1000"/>
              </a:spcBef>
            </a:pPr>
            <a:r>
              <a:rPr lang="en-US" sz="2400" dirty="0" smtClean="0">
                <a:latin typeface="Maiandra GD" pitchFamily="34" charset="0"/>
              </a:rPr>
              <a:t>People who live in the </a:t>
            </a:r>
            <a:br>
              <a:rPr lang="en-US" sz="2400" dirty="0" smtClean="0">
                <a:latin typeface="Maiandra GD" pitchFamily="34" charset="0"/>
              </a:rPr>
            </a:br>
            <a:r>
              <a:rPr lang="en-US" sz="2400" dirty="0" smtClean="0">
                <a:latin typeface="Maiandra GD" pitchFamily="34" charset="0"/>
              </a:rPr>
              <a:t>woods have a better understanding of what’s happening on the ground.</a:t>
            </a:r>
          </a:p>
          <a:p>
            <a:pPr>
              <a:lnSpc>
                <a:spcPct val="80000"/>
              </a:lnSpc>
              <a:spcBef>
                <a:spcPts val="1000"/>
              </a:spcBef>
            </a:pPr>
            <a:r>
              <a:rPr lang="en-US" sz="2400" dirty="0" smtClean="0">
                <a:latin typeface="Maiandra GD" pitchFamily="34" charset="0"/>
              </a:rPr>
              <a:t>Not all people who live in the </a:t>
            </a:r>
            <a:r>
              <a:rPr lang="en-US" sz="2400" dirty="0">
                <a:latin typeface="Maiandra GD" pitchFamily="34" charset="0"/>
              </a:rPr>
              <a:t>woods trash the woods – Red and Montana.</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6835" y="1447800"/>
            <a:ext cx="4206240" cy="3141698"/>
          </a:xfrm>
          <a:prstGeom prst="rect">
            <a:avLst/>
          </a:prstGeom>
        </p:spPr>
      </p:pic>
    </p:spTree>
    <p:extLst>
      <p:ext uri="{BB962C8B-B14F-4D97-AF65-F5344CB8AC3E}">
        <p14:creationId xmlns:p14="http://schemas.microsoft.com/office/powerpoint/2010/main" val="20978165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3" name="Rectangle 3"/>
          <p:cNvSpPr>
            <a:spLocks noGrp="1" noChangeArrowheads="1"/>
          </p:cNvSpPr>
          <p:nvPr>
            <p:ph type="title"/>
          </p:nvPr>
        </p:nvSpPr>
        <p:spPr>
          <a:xfrm>
            <a:off x="457200" y="457200"/>
            <a:ext cx="8229600" cy="762000"/>
          </a:xfrm>
        </p:spPr>
        <p:txBody>
          <a:bodyPr/>
          <a:lstStyle/>
          <a:p>
            <a:pPr algn="l"/>
            <a:r>
              <a:rPr lang="en-US" dirty="0">
                <a:latin typeface="Maiandra GD" pitchFamily="34" charset="0"/>
              </a:rPr>
              <a:t>The Jungle</a:t>
            </a:r>
          </a:p>
        </p:txBody>
      </p:sp>
      <p:sp>
        <p:nvSpPr>
          <p:cNvPr id="5125" name="Rectangle 5"/>
          <p:cNvSpPr>
            <a:spLocks noGrp="1" noChangeArrowheads="1"/>
          </p:cNvSpPr>
          <p:nvPr>
            <p:ph type="body" idx="1"/>
          </p:nvPr>
        </p:nvSpPr>
        <p:spPr>
          <a:xfrm>
            <a:off x="457199" y="1600200"/>
            <a:ext cx="6340199" cy="4572000"/>
          </a:xfrm>
        </p:spPr>
        <p:txBody>
          <a:bodyPr/>
          <a:lstStyle/>
          <a:p>
            <a:r>
              <a:rPr lang="en-US" sz="2000" dirty="0" smtClean="0">
                <a:latin typeface="Maiandra GD" pitchFamily="34" charset="0"/>
              </a:rPr>
              <a:t>Seattle’s most notorious forest</a:t>
            </a:r>
          </a:p>
          <a:p>
            <a:r>
              <a:rPr lang="en-US" sz="2000" dirty="0" smtClean="0">
                <a:latin typeface="Maiandra GD" pitchFamily="34" charset="0"/>
              </a:rPr>
              <a:t>WSDOT, Parks and Recreation, SDOT, SPU, some private property</a:t>
            </a:r>
          </a:p>
          <a:p>
            <a:r>
              <a:rPr lang="en-US" sz="2000" dirty="0" smtClean="0">
                <a:latin typeface="Maiandra GD" pitchFamily="34" charset="0"/>
              </a:rPr>
              <a:t>From I-90 south along I-5, to </a:t>
            </a:r>
            <a:r>
              <a:rPr lang="en-US" sz="2000" dirty="0" err="1" smtClean="0">
                <a:latin typeface="Maiandra GD" pitchFamily="34" charset="0"/>
              </a:rPr>
              <a:t>Tukwilla</a:t>
            </a:r>
            <a:r>
              <a:rPr lang="en-US" sz="2000" dirty="0" smtClean="0">
                <a:latin typeface="Maiandra GD" pitchFamily="34" charset="0"/>
              </a:rPr>
              <a:t>, 250 acres</a:t>
            </a:r>
          </a:p>
          <a:p>
            <a:r>
              <a:rPr lang="en-US" sz="2000" dirty="0" smtClean="0">
                <a:latin typeface="Maiandra GD" pitchFamily="34" charset="0"/>
              </a:rPr>
              <a:t>1930’s Hobo </a:t>
            </a:r>
            <a:r>
              <a:rPr lang="en-US" sz="2000" dirty="0">
                <a:latin typeface="Maiandra GD" pitchFamily="34" charset="0"/>
              </a:rPr>
              <a:t>Jungle – </a:t>
            </a:r>
            <a:r>
              <a:rPr lang="en-US" sz="2000" dirty="0" smtClean="0">
                <a:latin typeface="Maiandra GD" pitchFamily="34" charset="0"/>
              </a:rPr>
              <a:t>Name stuck.</a:t>
            </a:r>
            <a:endParaRPr lang="en-US" sz="2000" dirty="0">
              <a:latin typeface="Maiandra GD" pitchFamily="34" charset="0"/>
            </a:endParaRPr>
          </a:p>
          <a:p>
            <a:r>
              <a:rPr lang="en-US" sz="2000" dirty="0" smtClean="0">
                <a:latin typeface="Maiandra GD" pitchFamily="34" charset="0"/>
              </a:rPr>
              <a:t>The East Duwamish Greenbelt</a:t>
            </a:r>
          </a:p>
          <a:p>
            <a:pPr marL="633413" lvl="1"/>
            <a:r>
              <a:rPr lang="en-US" sz="1600" dirty="0" smtClean="0">
                <a:latin typeface="Maiandra GD" pitchFamily="34" charset="0"/>
              </a:rPr>
              <a:t>Native Trees – Broad Leaf Maples, Cedars, Firs</a:t>
            </a:r>
            <a:br>
              <a:rPr lang="en-US" sz="1600" dirty="0" smtClean="0">
                <a:latin typeface="Maiandra GD" pitchFamily="34" charset="0"/>
              </a:rPr>
            </a:br>
            <a:r>
              <a:rPr lang="en-US" sz="1600" dirty="0">
                <a:latin typeface="Maiandra GD" pitchFamily="34" charset="0"/>
              </a:rPr>
              <a:t>Exotics </a:t>
            </a:r>
            <a:r>
              <a:rPr lang="en-US" sz="1600" dirty="0" smtClean="0">
                <a:latin typeface="Maiandra GD" pitchFamily="34" charset="0"/>
              </a:rPr>
              <a:t>- Norway </a:t>
            </a:r>
            <a:r>
              <a:rPr lang="en-US" sz="1600" dirty="0">
                <a:latin typeface="Maiandra GD" pitchFamily="34" charset="0"/>
              </a:rPr>
              <a:t>Maple, Common </a:t>
            </a:r>
            <a:r>
              <a:rPr lang="en-US" sz="1600" dirty="0" smtClean="0">
                <a:latin typeface="Maiandra GD" pitchFamily="34" charset="0"/>
              </a:rPr>
              <a:t>Hawthorn</a:t>
            </a:r>
          </a:p>
          <a:p>
            <a:pPr marL="633413" lvl="1"/>
            <a:r>
              <a:rPr lang="en-US" sz="1600" dirty="0" err="1" smtClean="0">
                <a:latin typeface="Maiandra GD" pitchFamily="34" charset="0"/>
              </a:rPr>
              <a:t>Midstory</a:t>
            </a:r>
            <a:r>
              <a:rPr lang="en-US" sz="1600" dirty="0" smtClean="0">
                <a:latin typeface="Maiandra GD" pitchFamily="34" charset="0"/>
              </a:rPr>
              <a:t> </a:t>
            </a:r>
            <a:r>
              <a:rPr lang="en-US" sz="1600" dirty="0">
                <a:latin typeface="Maiandra GD" pitchFamily="34" charset="0"/>
              </a:rPr>
              <a:t>– </a:t>
            </a:r>
            <a:r>
              <a:rPr lang="en-US" sz="1600" dirty="0" smtClean="0">
                <a:latin typeface="Maiandra GD" pitchFamily="34" charset="0"/>
              </a:rPr>
              <a:t>Cherry Laurels, English Holly</a:t>
            </a:r>
          </a:p>
          <a:p>
            <a:pPr marL="633413" lvl="1"/>
            <a:r>
              <a:rPr lang="en-US" sz="1600" dirty="0" smtClean="0">
                <a:latin typeface="Maiandra GD" pitchFamily="34" charset="0"/>
              </a:rPr>
              <a:t>Canes and Climbers </a:t>
            </a:r>
            <a:r>
              <a:rPr lang="en-US" sz="1600" dirty="0">
                <a:latin typeface="Maiandra GD" pitchFamily="34" charset="0"/>
              </a:rPr>
              <a:t>– English </a:t>
            </a:r>
            <a:r>
              <a:rPr lang="en-US" sz="1600" dirty="0" smtClean="0">
                <a:latin typeface="Maiandra GD" pitchFamily="34" charset="0"/>
              </a:rPr>
              <a:t>Ivy, </a:t>
            </a:r>
            <a:r>
              <a:rPr lang="en-US" sz="1600" dirty="0" err="1" smtClean="0">
                <a:latin typeface="Maiandra GD" pitchFamily="34" charset="0"/>
              </a:rPr>
              <a:t>Climatis</a:t>
            </a:r>
            <a:r>
              <a:rPr lang="en-US" sz="1600" dirty="0" smtClean="0">
                <a:latin typeface="Maiandra GD" pitchFamily="34" charset="0"/>
              </a:rPr>
              <a:t>, Knotweed,</a:t>
            </a:r>
            <a:r>
              <a:rPr lang="en-US" sz="1600" dirty="0">
                <a:latin typeface="Maiandra GD" pitchFamily="34" charset="0"/>
              </a:rPr>
              <a:t> </a:t>
            </a:r>
            <a:r>
              <a:rPr lang="en-US" sz="1600" dirty="0" err="1">
                <a:latin typeface="Maiandra GD" pitchFamily="34" charset="0"/>
              </a:rPr>
              <a:t>Himalyan</a:t>
            </a:r>
            <a:r>
              <a:rPr lang="en-US" sz="1600" dirty="0">
                <a:latin typeface="Maiandra GD" pitchFamily="34" charset="0"/>
              </a:rPr>
              <a:t> Blackberry</a:t>
            </a:r>
          </a:p>
          <a:p>
            <a:pPr marL="633413" lvl="1"/>
            <a:r>
              <a:rPr lang="en-US" sz="1600" dirty="0" smtClean="0">
                <a:latin typeface="Maiandra GD" pitchFamily="34" charset="0"/>
              </a:rPr>
              <a:t>Meadows – Scotch Broom, Poison Hemlock, Bindweed,</a:t>
            </a:r>
          </a:p>
          <a:p>
            <a:endParaRPr lang="en-US" sz="2000" dirty="0">
              <a:latin typeface="Maiandra GD" pitchFamily="34" charset="0"/>
            </a:endParaRPr>
          </a:p>
        </p:txBody>
      </p:sp>
      <p:pic>
        <p:nvPicPr>
          <p:cNvPr id="1026" name="Picture 2" descr="C:\Users\Owner\Documents\My Webs\myweb\images\BH_Greenbe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7399" y="0"/>
            <a:ext cx="2339975"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228600" y="609600"/>
            <a:ext cx="4343400" cy="5516563"/>
          </a:xfrm>
        </p:spPr>
        <p:txBody>
          <a:bodyPr/>
          <a:lstStyle/>
          <a:p>
            <a:pPr>
              <a:buFontTx/>
              <a:buNone/>
            </a:pPr>
            <a:r>
              <a:rPr lang="en-US" sz="2800" dirty="0"/>
              <a:t>	</a:t>
            </a:r>
            <a:r>
              <a:rPr lang="en-US" sz="2800" i="1" dirty="0">
                <a:latin typeface="Maiandra GD" pitchFamily="34" charset="0"/>
              </a:rPr>
              <a:t>"As a direct result of the collaborative efforts of the many involved organizations, the Jungle project has proved a great success and the area is being returned to the community."</a:t>
            </a:r>
            <a:r>
              <a:rPr lang="en-US" sz="2800" dirty="0"/>
              <a:t> </a:t>
            </a:r>
          </a:p>
          <a:p>
            <a:pPr>
              <a:buFontTx/>
              <a:buNone/>
            </a:pPr>
            <a:endParaRPr lang="en-US" sz="2800" dirty="0"/>
          </a:p>
          <a:p>
            <a:pPr algn="r">
              <a:buFontTx/>
              <a:buNone/>
            </a:pPr>
            <a:r>
              <a:rPr lang="en-US" sz="2000" dirty="0">
                <a:latin typeface="Maiandra GD" pitchFamily="34" charset="0"/>
              </a:rPr>
              <a:t>Seattle Police Department </a:t>
            </a:r>
            <a:br>
              <a:rPr lang="en-US" sz="2000" dirty="0">
                <a:latin typeface="Maiandra GD" pitchFamily="34" charset="0"/>
              </a:rPr>
            </a:br>
            <a:r>
              <a:rPr lang="en-US" sz="2000" dirty="0">
                <a:latin typeface="Maiandra GD" pitchFamily="34" charset="0"/>
              </a:rPr>
              <a:t>2004 Annual Report</a:t>
            </a:r>
          </a:p>
        </p:txBody>
      </p:sp>
      <p:pic>
        <p:nvPicPr>
          <p:cNvPr id="10244" name="Picture 4" descr="JungleSh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609600"/>
            <a:ext cx="3903663" cy="52054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457199" y="609600"/>
            <a:ext cx="8229321" cy="6096000"/>
          </a:xfrm>
        </p:spPr>
        <p:txBody>
          <a:bodyPr/>
          <a:lstStyle/>
          <a:p>
            <a:pPr marL="0" lvl="1" indent="0">
              <a:spcBef>
                <a:spcPts val="0"/>
              </a:spcBef>
              <a:buNone/>
            </a:pPr>
            <a:r>
              <a:rPr lang="en-US" dirty="0">
                <a:latin typeface="Maiandra GD" panose="020E0502030308020204" pitchFamily="34" charset="0"/>
              </a:rPr>
              <a:t>	</a:t>
            </a:r>
            <a:r>
              <a:rPr lang="en-US" i="1" dirty="0" smtClean="0">
                <a:latin typeface="Maiandra GD" pitchFamily="34" charset="0"/>
              </a:rPr>
              <a:t>Sort of…..</a:t>
            </a:r>
            <a:endParaRPr lang="en-US" dirty="0">
              <a:latin typeface="Maiandra GD" panose="020E0502030308020204" pitchFamily="34" charset="0"/>
            </a:endParaRPr>
          </a:p>
          <a:p>
            <a:r>
              <a:rPr lang="en-US" sz="2400" dirty="0" smtClean="0">
                <a:latin typeface="Maiandra GD" panose="020E0502030308020204" pitchFamily="34" charset="0"/>
              </a:rPr>
              <a:t>Working in the woods has its highs </a:t>
            </a:r>
            <a:br>
              <a:rPr lang="en-US" sz="2400" dirty="0" smtClean="0">
                <a:latin typeface="Maiandra GD" panose="020E0502030308020204" pitchFamily="34" charset="0"/>
              </a:rPr>
            </a:br>
            <a:r>
              <a:rPr lang="en-US" sz="2400" dirty="0" smtClean="0">
                <a:latin typeface="Maiandra GD" panose="020E0502030308020204" pitchFamily="34" charset="0"/>
              </a:rPr>
              <a:t>and lows.</a:t>
            </a:r>
          </a:p>
          <a:p>
            <a:r>
              <a:rPr lang="en-US" sz="2400" dirty="0" smtClean="0">
                <a:latin typeface="Maiandra GD" panose="020E0502030308020204" pitchFamily="34" charset="0"/>
              </a:rPr>
              <a:t>The city/state relationship and other </a:t>
            </a:r>
            <a:br>
              <a:rPr lang="en-US" sz="2400" dirty="0" smtClean="0">
                <a:latin typeface="Maiandra GD" panose="020E0502030308020204" pitchFamily="34" charset="0"/>
              </a:rPr>
            </a:br>
            <a:r>
              <a:rPr lang="en-US" sz="2400" dirty="0" smtClean="0">
                <a:latin typeface="Maiandra GD" panose="020E0502030308020204" pitchFamily="34" charset="0"/>
              </a:rPr>
              <a:t>stakeholder relationships may affect </a:t>
            </a:r>
            <a:br>
              <a:rPr lang="en-US" sz="2400" dirty="0" smtClean="0">
                <a:latin typeface="Maiandra GD" panose="020E0502030308020204" pitchFamily="34" charset="0"/>
              </a:rPr>
            </a:br>
            <a:r>
              <a:rPr lang="en-US" sz="2400" dirty="0" smtClean="0">
                <a:latin typeface="Maiandra GD" panose="020E0502030308020204" pitchFamily="34" charset="0"/>
              </a:rPr>
              <a:t>projects.</a:t>
            </a:r>
          </a:p>
          <a:p>
            <a:r>
              <a:rPr lang="en-US" sz="2400" dirty="0" smtClean="0">
                <a:latin typeface="Maiandra GD" panose="020E0502030308020204" pitchFamily="34" charset="0"/>
              </a:rPr>
              <a:t>City politics may create barriers, </a:t>
            </a:r>
            <a:br>
              <a:rPr lang="en-US" sz="2400" dirty="0" smtClean="0">
                <a:latin typeface="Maiandra GD" panose="020E0502030308020204" pitchFamily="34" charset="0"/>
              </a:rPr>
            </a:br>
            <a:r>
              <a:rPr lang="en-US" sz="2400" dirty="0" smtClean="0">
                <a:latin typeface="Maiandra GD" panose="020E0502030308020204" pitchFamily="34" charset="0"/>
              </a:rPr>
              <a:t>work may not be budgeted (SDOT, </a:t>
            </a:r>
            <a:br>
              <a:rPr lang="en-US" sz="2400" dirty="0" smtClean="0">
                <a:latin typeface="Maiandra GD" panose="020E0502030308020204" pitchFamily="34" charset="0"/>
              </a:rPr>
            </a:br>
            <a:r>
              <a:rPr lang="en-US" sz="2400" dirty="0" smtClean="0">
                <a:latin typeface="Maiandra GD" panose="020E0502030308020204" pitchFamily="34" charset="0"/>
              </a:rPr>
              <a:t>SPU, SPD, Parks).</a:t>
            </a:r>
          </a:p>
          <a:p>
            <a:r>
              <a:rPr lang="en-US" sz="2400" dirty="0" smtClean="0">
                <a:latin typeface="Maiandra GD" panose="020E0502030308020204" pitchFamily="34" charset="0"/>
              </a:rPr>
              <a:t>2 steps forward – 1 step back:</a:t>
            </a:r>
            <a:br>
              <a:rPr lang="en-US" sz="2400" dirty="0" smtClean="0">
                <a:latin typeface="Maiandra GD" panose="020E0502030308020204" pitchFamily="34" charset="0"/>
              </a:rPr>
            </a:br>
            <a:r>
              <a:rPr lang="en-US" sz="2400" dirty="0" smtClean="0">
                <a:latin typeface="Maiandra GD" panose="020E0502030308020204" pitchFamily="34" charset="0"/>
              </a:rPr>
              <a:t>work still gets done in less time than anticipated.</a:t>
            </a:r>
          </a:p>
          <a:p>
            <a:r>
              <a:rPr lang="en-US" sz="2400" dirty="0" smtClean="0">
                <a:latin typeface="Maiandra GD" panose="020E0502030308020204" pitchFamily="34" charset="0"/>
              </a:rPr>
              <a:t>Personal relationships are key to getting it done.</a:t>
            </a:r>
          </a:p>
          <a:p>
            <a:r>
              <a:rPr lang="en-US" sz="2400" dirty="0" smtClean="0">
                <a:latin typeface="Maiandra GD" panose="020E0502030308020204" pitchFamily="34" charset="0"/>
              </a:rPr>
              <a:t>Staff retires or reassigned – continuing need for in-service training, project education and advocacy.</a:t>
            </a:r>
          </a:p>
          <a:p>
            <a:endParaRPr lang="en-US" sz="2400" dirty="0">
              <a:latin typeface="Maiandra GD" panose="020E0502030308020204" pitchFamily="34" charset="0"/>
            </a:endParaRPr>
          </a:p>
          <a:p>
            <a:pPr>
              <a:buFontTx/>
              <a:buNone/>
            </a:pPr>
            <a:endParaRPr lang="en-US" sz="2800" dirty="0" smtClean="0"/>
          </a:p>
        </p:txBody>
      </p:sp>
      <p:pic>
        <p:nvPicPr>
          <p:cNvPr id="10244" name="Picture 4" descr="JungleSh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762000"/>
            <a:ext cx="2742921"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84493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l"/>
            <a:r>
              <a:rPr lang="en-US" dirty="0" smtClean="0">
                <a:latin typeface="Maiandra GD" pitchFamily="34" charset="0"/>
              </a:rPr>
              <a:t>Dogs?</a:t>
            </a:r>
            <a:endParaRPr lang="en-US" dirty="0">
              <a:latin typeface="Maiandra GD" pitchFamily="34" charset="0"/>
            </a:endParaRPr>
          </a:p>
        </p:txBody>
      </p:sp>
      <p:sp>
        <p:nvSpPr>
          <p:cNvPr id="11267" name="Rectangle 3"/>
          <p:cNvSpPr>
            <a:spLocks noGrp="1" noChangeArrowheads="1"/>
          </p:cNvSpPr>
          <p:nvPr>
            <p:ph type="body" idx="1"/>
          </p:nvPr>
        </p:nvSpPr>
        <p:spPr>
          <a:xfrm>
            <a:off x="609600" y="1371600"/>
            <a:ext cx="5105400" cy="4953000"/>
          </a:xfrm>
        </p:spPr>
        <p:txBody>
          <a:bodyPr/>
          <a:lstStyle/>
          <a:p>
            <a:pPr>
              <a:lnSpc>
                <a:spcPct val="90000"/>
              </a:lnSpc>
            </a:pPr>
            <a:r>
              <a:rPr lang="en-US" sz="2000" dirty="0" smtClean="0">
                <a:latin typeface="Maiandra GD" pitchFamily="34" charset="0"/>
              </a:rPr>
              <a:t>You can’t tell a dog owner to get the hound out of here.</a:t>
            </a:r>
            <a:endParaRPr lang="en-US" sz="2000" dirty="0">
              <a:latin typeface="Maiandra GD" pitchFamily="34" charset="0"/>
            </a:endParaRPr>
          </a:p>
          <a:p>
            <a:pPr>
              <a:lnSpc>
                <a:spcPct val="90000"/>
              </a:lnSpc>
            </a:pPr>
            <a:r>
              <a:rPr lang="en-US" sz="2000" dirty="0" smtClean="0">
                <a:latin typeface="Maiandra GD" pitchFamily="34" charset="0"/>
              </a:rPr>
              <a:t>“Nice dog! Where’d you find him/her?”</a:t>
            </a:r>
          </a:p>
          <a:p>
            <a:pPr>
              <a:lnSpc>
                <a:spcPct val="90000"/>
              </a:lnSpc>
            </a:pPr>
            <a:r>
              <a:rPr lang="en-US" sz="2000" dirty="0" smtClean="0">
                <a:latin typeface="Maiandra GD" pitchFamily="34" charset="0"/>
              </a:rPr>
              <a:t>“There are coyotes and raccoons in these woods, and skunks.” Skunks will usually get the dog on leash again.</a:t>
            </a:r>
            <a:endParaRPr lang="en-US" sz="2000" dirty="0">
              <a:latin typeface="Maiandra GD" pitchFamily="34" charset="0"/>
            </a:endParaRPr>
          </a:p>
          <a:p>
            <a:pPr>
              <a:lnSpc>
                <a:spcPct val="90000"/>
              </a:lnSpc>
            </a:pPr>
            <a:r>
              <a:rPr lang="en-US" sz="2000" dirty="0" smtClean="0">
                <a:latin typeface="Maiandra GD" pitchFamily="34" charset="0"/>
              </a:rPr>
              <a:t>Strays, call Animal Control –2-3 Animal Control Officers in Seattle.</a:t>
            </a:r>
          </a:p>
          <a:p>
            <a:pPr>
              <a:lnSpc>
                <a:spcPct val="90000"/>
              </a:lnSpc>
            </a:pPr>
            <a:r>
              <a:rPr lang="en-US" sz="2000" dirty="0" smtClean="0">
                <a:latin typeface="Maiandra GD" pitchFamily="34" charset="0"/>
              </a:rPr>
              <a:t>Some homeless campers have dogs.</a:t>
            </a:r>
          </a:p>
          <a:p>
            <a:pPr>
              <a:lnSpc>
                <a:spcPct val="90000"/>
              </a:lnSpc>
            </a:pPr>
            <a:r>
              <a:rPr lang="en-US" sz="2000" dirty="0" smtClean="0">
                <a:latin typeface="Maiandra GD" pitchFamily="34" charset="0"/>
              </a:rPr>
              <a:t>If homeowners let dogs loose, and you feel threatened, call SPD. Get photos.</a:t>
            </a:r>
          </a:p>
          <a:p>
            <a:pPr>
              <a:lnSpc>
                <a:spcPct val="90000"/>
              </a:lnSpc>
            </a:pPr>
            <a:r>
              <a:rPr lang="en-US" sz="2000" dirty="0" smtClean="0">
                <a:latin typeface="Maiandra GD" pitchFamily="34" charset="0"/>
              </a:rPr>
              <a:t>COLA stewards if available.</a:t>
            </a:r>
          </a:p>
          <a:p>
            <a:pPr>
              <a:lnSpc>
                <a:spcPct val="90000"/>
              </a:lnSpc>
            </a:pPr>
            <a:r>
              <a:rPr lang="en-US" sz="2000" dirty="0" smtClean="0">
                <a:latin typeface="Maiandra GD" pitchFamily="34" charset="0"/>
              </a:rPr>
              <a:t>Beware of activists (dog and otherwise).</a:t>
            </a:r>
          </a:p>
          <a:p>
            <a:pPr>
              <a:lnSpc>
                <a:spcPct val="90000"/>
              </a:lnSpc>
            </a:pPr>
            <a:r>
              <a:rPr lang="en-US" sz="2000" dirty="0" smtClean="0">
                <a:latin typeface="Maiandra GD" pitchFamily="34" charset="0"/>
              </a:rPr>
              <a:t>Protect plants with temporary barriers if necessary (sticks, branches, cut brush), or entire areas with mulch lines, etc.</a:t>
            </a:r>
            <a:endParaRPr lang="en-US" sz="2000" dirty="0">
              <a:latin typeface="Maiandra GD"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1524000"/>
            <a:ext cx="2743200" cy="4535198"/>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l"/>
            <a:r>
              <a:rPr lang="en-US" dirty="0" smtClean="0">
                <a:latin typeface="Maiandra GD" pitchFamily="34" charset="0"/>
              </a:rPr>
              <a:t>Cats?</a:t>
            </a:r>
            <a:endParaRPr lang="en-US" dirty="0">
              <a:latin typeface="Maiandra GD" pitchFamily="34" charset="0"/>
            </a:endParaRPr>
          </a:p>
        </p:txBody>
      </p:sp>
      <p:sp>
        <p:nvSpPr>
          <p:cNvPr id="11267" name="Rectangle 3"/>
          <p:cNvSpPr>
            <a:spLocks noGrp="1" noChangeArrowheads="1"/>
          </p:cNvSpPr>
          <p:nvPr>
            <p:ph type="body" idx="1"/>
          </p:nvPr>
        </p:nvSpPr>
        <p:spPr>
          <a:xfrm>
            <a:off x="457200" y="1295401"/>
            <a:ext cx="7391400" cy="4952999"/>
          </a:xfrm>
        </p:spPr>
        <p:txBody>
          <a:bodyPr/>
          <a:lstStyle/>
          <a:p>
            <a:pPr>
              <a:lnSpc>
                <a:spcPct val="90000"/>
              </a:lnSpc>
            </a:pPr>
            <a:r>
              <a:rPr lang="en-US" sz="2000" dirty="0" smtClean="0">
                <a:latin typeface="Maiandra GD" pitchFamily="34" charset="0"/>
              </a:rPr>
              <a:t>Feral cats are a problem for wildlife </a:t>
            </a:r>
            <a:br>
              <a:rPr lang="en-US" sz="2000" dirty="0" smtClean="0">
                <a:latin typeface="Maiandra GD" pitchFamily="34" charset="0"/>
              </a:rPr>
            </a:br>
            <a:r>
              <a:rPr lang="en-US" sz="2000" dirty="0" smtClean="0">
                <a:latin typeface="Maiandra GD" pitchFamily="34" charset="0"/>
              </a:rPr>
              <a:t>and themselves.</a:t>
            </a:r>
            <a:endParaRPr lang="en-US" sz="2000" dirty="0">
              <a:latin typeface="Maiandra GD" pitchFamily="34" charset="0"/>
            </a:endParaRPr>
          </a:p>
          <a:p>
            <a:pPr>
              <a:lnSpc>
                <a:spcPct val="90000"/>
              </a:lnSpc>
            </a:pPr>
            <a:r>
              <a:rPr lang="en-US" sz="2000" dirty="0" smtClean="0">
                <a:latin typeface="Maiandra GD" pitchFamily="34" charset="0"/>
              </a:rPr>
              <a:t>Well-meaning people feed them, </a:t>
            </a:r>
            <a:br>
              <a:rPr lang="en-US" sz="2000" dirty="0" smtClean="0">
                <a:latin typeface="Maiandra GD" pitchFamily="34" charset="0"/>
              </a:rPr>
            </a:br>
            <a:r>
              <a:rPr lang="en-US" sz="2000" dirty="0" smtClean="0">
                <a:latin typeface="Maiandra GD" pitchFamily="34" charset="0"/>
              </a:rPr>
              <a:t>attract coyotes and raccoons.</a:t>
            </a:r>
          </a:p>
          <a:p>
            <a:pPr>
              <a:lnSpc>
                <a:spcPct val="90000"/>
              </a:lnSpc>
            </a:pPr>
            <a:r>
              <a:rPr lang="en-US" sz="2000" dirty="0" smtClean="0">
                <a:latin typeface="Maiandra GD" pitchFamily="34" charset="0"/>
              </a:rPr>
              <a:t>You can’t convince a public cat fancier </a:t>
            </a:r>
            <a:br>
              <a:rPr lang="en-US" sz="2000" dirty="0" smtClean="0">
                <a:latin typeface="Maiandra GD" pitchFamily="34" charset="0"/>
              </a:rPr>
            </a:br>
            <a:r>
              <a:rPr lang="en-US" sz="2000" dirty="0" smtClean="0">
                <a:latin typeface="Maiandra GD" pitchFamily="34" charset="0"/>
              </a:rPr>
              <a:t>to stop feeding cats in parks.</a:t>
            </a:r>
            <a:endParaRPr lang="en-US" sz="2000" dirty="0">
              <a:latin typeface="Maiandra GD" pitchFamily="34" charset="0"/>
            </a:endParaRPr>
          </a:p>
          <a:p>
            <a:pPr>
              <a:lnSpc>
                <a:spcPct val="90000"/>
              </a:lnSpc>
            </a:pPr>
            <a:r>
              <a:rPr lang="en-US" sz="2000" dirty="0" smtClean="0">
                <a:latin typeface="Maiandra GD" pitchFamily="34" charset="0"/>
              </a:rPr>
              <a:t>Some colonies are maintained by </a:t>
            </a:r>
            <a:br>
              <a:rPr lang="en-US" sz="2000" dirty="0" smtClean="0">
                <a:latin typeface="Maiandra GD" pitchFamily="34" charset="0"/>
              </a:rPr>
            </a:br>
            <a:r>
              <a:rPr lang="en-US" sz="2000" dirty="0" smtClean="0">
                <a:latin typeface="Maiandra GD" pitchFamily="34" charset="0"/>
              </a:rPr>
              <a:t>volunteers – some of the volunteers </a:t>
            </a:r>
            <a:br>
              <a:rPr lang="en-US" sz="2000" dirty="0" smtClean="0">
                <a:latin typeface="Maiandra GD" pitchFamily="34" charset="0"/>
              </a:rPr>
            </a:br>
            <a:r>
              <a:rPr lang="en-US" sz="2000" dirty="0" smtClean="0">
                <a:latin typeface="Maiandra GD" pitchFamily="34" charset="0"/>
              </a:rPr>
              <a:t>will construct structures in wooded areas </a:t>
            </a:r>
            <a:br>
              <a:rPr lang="en-US" sz="2000" dirty="0" smtClean="0">
                <a:latin typeface="Maiandra GD" pitchFamily="34" charset="0"/>
              </a:rPr>
            </a:br>
            <a:r>
              <a:rPr lang="en-US" sz="2000" dirty="0" smtClean="0">
                <a:latin typeface="Maiandra GD" pitchFamily="34" charset="0"/>
              </a:rPr>
              <a:t>for the cats.</a:t>
            </a:r>
          </a:p>
          <a:p>
            <a:pPr>
              <a:lnSpc>
                <a:spcPct val="90000"/>
              </a:lnSpc>
            </a:pPr>
            <a:r>
              <a:rPr lang="en-US" sz="2000" dirty="0" smtClean="0">
                <a:latin typeface="Maiandra GD" pitchFamily="34" charset="0"/>
              </a:rPr>
              <a:t>If they are well-tended, leave them alone; </a:t>
            </a:r>
            <a:br>
              <a:rPr lang="en-US" sz="2000" dirty="0" smtClean="0">
                <a:latin typeface="Maiandra GD" pitchFamily="34" charset="0"/>
              </a:rPr>
            </a:br>
            <a:r>
              <a:rPr lang="en-US" sz="2000" dirty="0" smtClean="0">
                <a:latin typeface="Maiandra GD" pitchFamily="34" charset="0"/>
              </a:rPr>
              <a:t>WSDOT employees in the past rescued </a:t>
            </a:r>
            <a:br>
              <a:rPr lang="en-US" sz="2000" dirty="0" smtClean="0">
                <a:latin typeface="Maiandra GD" pitchFamily="34" charset="0"/>
              </a:rPr>
            </a:br>
            <a:r>
              <a:rPr lang="en-US" sz="2000" dirty="0" smtClean="0">
                <a:latin typeface="Maiandra GD" pitchFamily="34" charset="0"/>
              </a:rPr>
              <a:t>several feral cats and gave them homes.</a:t>
            </a:r>
          </a:p>
          <a:p>
            <a:pPr>
              <a:lnSpc>
                <a:spcPct val="90000"/>
              </a:lnSpc>
            </a:pPr>
            <a:r>
              <a:rPr lang="en-US" sz="2000" dirty="0" smtClean="0">
                <a:latin typeface="Maiandra GD" pitchFamily="34" charset="0"/>
              </a:rPr>
              <a:t>If a feral cat station is a mess, clean it up, especially the food.</a:t>
            </a:r>
          </a:p>
          <a:p>
            <a:pPr>
              <a:lnSpc>
                <a:spcPct val="90000"/>
              </a:lnSpc>
            </a:pPr>
            <a:r>
              <a:rPr lang="en-US" sz="2000" dirty="0" smtClean="0">
                <a:latin typeface="Maiandra GD" pitchFamily="34" charset="0"/>
              </a:rPr>
              <a:t>Make room for the feral cat project in your restoration area.</a:t>
            </a:r>
            <a:endParaRPr lang="en-US" sz="2000" dirty="0">
              <a:latin typeface="Maiandra GD"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1447800"/>
            <a:ext cx="2743200" cy="3340100"/>
          </a:xfrm>
          <a:prstGeom prst="rect">
            <a:avLst/>
          </a:prstGeom>
        </p:spPr>
      </p:pic>
    </p:spTree>
    <p:extLst>
      <p:ext uri="{BB962C8B-B14F-4D97-AF65-F5344CB8AC3E}">
        <p14:creationId xmlns:p14="http://schemas.microsoft.com/office/powerpoint/2010/main" val="28629886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l"/>
            <a:r>
              <a:rPr lang="en-US">
                <a:latin typeface="Maiandra GD" pitchFamily="34" charset="0"/>
              </a:rPr>
              <a:t>The Larger Plan</a:t>
            </a:r>
          </a:p>
        </p:txBody>
      </p:sp>
      <p:sp>
        <p:nvSpPr>
          <p:cNvPr id="11267" name="Rectangle 3"/>
          <p:cNvSpPr>
            <a:spLocks noGrp="1" noChangeArrowheads="1"/>
          </p:cNvSpPr>
          <p:nvPr>
            <p:ph type="body" idx="1"/>
          </p:nvPr>
        </p:nvSpPr>
        <p:spPr>
          <a:xfrm>
            <a:off x="457200" y="1600200"/>
            <a:ext cx="5715000" cy="4648199"/>
          </a:xfrm>
        </p:spPr>
        <p:txBody>
          <a:bodyPr/>
          <a:lstStyle/>
          <a:p>
            <a:pPr>
              <a:lnSpc>
                <a:spcPct val="90000"/>
              </a:lnSpc>
            </a:pPr>
            <a:r>
              <a:rPr lang="en-US" sz="2000" dirty="0" smtClean="0">
                <a:latin typeface="Maiandra GD" pitchFamily="34" charset="0"/>
              </a:rPr>
              <a:t>Collaborative, overlapping projects – it’s all the same forest</a:t>
            </a:r>
            <a:endParaRPr lang="en-US" sz="2000" dirty="0">
              <a:latin typeface="Maiandra GD" pitchFamily="34" charset="0"/>
            </a:endParaRPr>
          </a:p>
          <a:p>
            <a:pPr>
              <a:lnSpc>
                <a:spcPct val="90000"/>
              </a:lnSpc>
            </a:pPr>
            <a:r>
              <a:rPr lang="en-US" sz="2000" dirty="0" smtClean="0">
                <a:latin typeface="Maiandra GD" pitchFamily="34" charset="0"/>
              </a:rPr>
              <a:t>Re-establish city/state interagency taskforce model – must happen at the mayor’s office</a:t>
            </a:r>
          </a:p>
          <a:p>
            <a:pPr>
              <a:lnSpc>
                <a:spcPct val="90000"/>
              </a:lnSpc>
            </a:pPr>
            <a:r>
              <a:rPr lang="en-US" sz="2000" dirty="0" smtClean="0">
                <a:latin typeface="Maiandra GD" pitchFamily="34" charset="0"/>
              </a:rPr>
              <a:t>Outreach to non-forestry but related groups: COLA, City Fruit, M2S Greenway, Feet First, bike groups, urban agriculture</a:t>
            </a:r>
          </a:p>
          <a:p>
            <a:pPr>
              <a:lnSpc>
                <a:spcPct val="90000"/>
              </a:lnSpc>
            </a:pPr>
            <a:r>
              <a:rPr lang="en-US" sz="2000" dirty="0" smtClean="0">
                <a:latin typeface="Maiandra GD" pitchFamily="34" charset="0"/>
              </a:rPr>
              <a:t>Outreach to first people, Duwamish culture</a:t>
            </a:r>
          </a:p>
          <a:p>
            <a:pPr>
              <a:lnSpc>
                <a:spcPct val="90000"/>
              </a:lnSpc>
            </a:pPr>
            <a:r>
              <a:rPr lang="en-US" sz="2000" dirty="0" smtClean="0">
                <a:latin typeface="Maiandra GD" pitchFamily="34" charset="0"/>
              </a:rPr>
              <a:t>Habitat zones – low human impact</a:t>
            </a:r>
          </a:p>
          <a:p>
            <a:pPr>
              <a:lnSpc>
                <a:spcPct val="90000"/>
              </a:lnSpc>
            </a:pPr>
            <a:r>
              <a:rPr lang="en-US" sz="2000" dirty="0" smtClean="0">
                <a:latin typeface="Maiandra GD" pitchFamily="34" charset="0"/>
              </a:rPr>
              <a:t>Knowledge exchange – between stewards</a:t>
            </a:r>
          </a:p>
          <a:p>
            <a:pPr>
              <a:lnSpc>
                <a:spcPct val="90000"/>
              </a:lnSpc>
            </a:pPr>
            <a:r>
              <a:rPr lang="en-US" sz="2000" dirty="0" smtClean="0">
                <a:latin typeface="Maiandra GD" pitchFamily="34" charset="0"/>
              </a:rPr>
              <a:t>Complement and advocate for other woods, orchard, habitat, and native agriculture projects</a:t>
            </a:r>
          </a:p>
          <a:p>
            <a:pPr>
              <a:lnSpc>
                <a:spcPct val="90000"/>
              </a:lnSpc>
            </a:pPr>
            <a:r>
              <a:rPr lang="en-US" sz="2000" dirty="0" smtClean="0">
                <a:latin typeface="Maiandra GD" pitchFamily="34" charset="0"/>
              </a:rPr>
              <a:t>Encourage neighbor and community use</a:t>
            </a:r>
          </a:p>
          <a:p>
            <a:pPr>
              <a:lnSpc>
                <a:spcPct val="90000"/>
              </a:lnSpc>
            </a:pPr>
            <a:r>
              <a:rPr lang="en-US" sz="2000" dirty="0" smtClean="0">
                <a:latin typeface="Maiandra GD" pitchFamily="34" charset="0"/>
              </a:rPr>
              <a:t>Culture of sustainable care</a:t>
            </a:r>
          </a:p>
        </p:txBody>
      </p:sp>
      <p:pic>
        <p:nvPicPr>
          <p:cNvPr id="11275" name="Picture 11" descr="BH_Greenbel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381000"/>
            <a:ext cx="194945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87803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8118" y="6626"/>
            <a:ext cx="10892118" cy="6858000"/>
          </a:xfrm>
          <a:prstGeom prst="rect">
            <a:avLst/>
          </a:prstGeom>
        </p:spPr>
      </p:pic>
    </p:spTree>
    <p:extLst>
      <p:ext uri="{BB962C8B-B14F-4D97-AF65-F5344CB8AC3E}">
        <p14:creationId xmlns:p14="http://schemas.microsoft.com/office/powerpoint/2010/main" val="67573392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gn="l"/>
            <a:r>
              <a:rPr lang="en-US" dirty="0">
                <a:latin typeface="Maiandra GD" pitchFamily="34" charset="0"/>
              </a:rPr>
              <a:t>What’s the </a:t>
            </a:r>
            <a:r>
              <a:rPr lang="en-US" dirty="0" smtClean="0">
                <a:latin typeface="Maiandra GD" pitchFamily="34" charset="0"/>
              </a:rPr>
              <a:t>Jungle </a:t>
            </a:r>
            <a:r>
              <a:rPr lang="en-US" dirty="0">
                <a:latin typeface="Maiandra GD" pitchFamily="34" charset="0"/>
              </a:rPr>
              <a:t>Like Today?</a:t>
            </a:r>
          </a:p>
        </p:txBody>
      </p:sp>
      <p:pic>
        <p:nvPicPr>
          <p:cNvPr id="13318" name="Picture 6" descr="J_willow_sm-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905000"/>
            <a:ext cx="5348288" cy="3733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lgn="l"/>
            <a:r>
              <a:rPr lang="en-US" dirty="0" smtClean="0">
                <a:latin typeface="Maiandra GD" pitchFamily="34" charset="0"/>
              </a:rPr>
              <a:t>2002…</a:t>
            </a:r>
            <a:endParaRPr lang="en-US" dirty="0">
              <a:latin typeface="Maiandra GD" pitchFamily="34" charset="0"/>
            </a:endParaRPr>
          </a:p>
        </p:txBody>
      </p:sp>
      <p:pic>
        <p:nvPicPr>
          <p:cNvPr id="12292" name="Picture 4" descr="P00008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9825" y="1411288"/>
            <a:ext cx="6827838" cy="4572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lgn="l"/>
            <a:r>
              <a:rPr lang="en-US" dirty="0" smtClean="0">
                <a:latin typeface="Maiandra GD" pitchFamily="34" charset="0"/>
              </a:rPr>
              <a:t>…2005</a:t>
            </a:r>
            <a:endParaRPr lang="en-US" dirty="0">
              <a:latin typeface="Maiandra GD" pitchFamily="34" charset="0"/>
            </a:endParaRPr>
          </a:p>
        </p:txBody>
      </p:sp>
      <p:pic>
        <p:nvPicPr>
          <p:cNvPr id="14342" name="Picture 6" descr="P00022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295400"/>
            <a:ext cx="6827838" cy="4572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304800"/>
            <a:ext cx="8229600" cy="1143000"/>
          </a:xfrm>
        </p:spPr>
        <p:txBody>
          <a:bodyPr/>
          <a:lstStyle/>
          <a:p>
            <a:pPr algn="l"/>
            <a:r>
              <a:rPr lang="en-US" dirty="0" smtClean="0">
                <a:latin typeface="Maiandra GD" pitchFamily="34" charset="0"/>
              </a:rPr>
              <a:t>The Places</a:t>
            </a:r>
            <a:endParaRPr lang="en-US" dirty="0">
              <a:latin typeface="Maiandra GD" pitchFamily="34" charset="0"/>
            </a:endParaRPr>
          </a:p>
        </p:txBody>
      </p:sp>
      <p:sp>
        <p:nvSpPr>
          <p:cNvPr id="4" name="Rectangle 3"/>
          <p:cNvSpPr txBox="1">
            <a:spLocks noChangeArrowheads="1"/>
          </p:cNvSpPr>
          <p:nvPr/>
        </p:nvSpPr>
        <p:spPr bwMode="auto">
          <a:xfrm>
            <a:off x="457200" y="1600201"/>
            <a:ext cx="48006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ct val="90000"/>
              </a:lnSpc>
            </a:pPr>
            <a:r>
              <a:rPr lang="en-US" sz="2000" kern="0" dirty="0" smtClean="0">
                <a:latin typeface="Maiandra GD" pitchFamily="34" charset="0"/>
              </a:rPr>
              <a:t>Complete the pedestrian trail</a:t>
            </a:r>
          </a:p>
          <a:p>
            <a:pPr>
              <a:lnSpc>
                <a:spcPct val="90000"/>
              </a:lnSpc>
            </a:pPr>
            <a:r>
              <a:rPr lang="en-US" sz="2000" kern="0" dirty="0" smtClean="0">
                <a:latin typeface="Maiandra GD" pitchFamily="34" charset="0"/>
              </a:rPr>
              <a:t>Practice </a:t>
            </a:r>
            <a:r>
              <a:rPr lang="en-US" sz="2000" kern="0" dirty="0" err="1" smtClean="0">
                <a:latin typeface="Maiandra GD" pitchFamily="34" charset="0"/>
              </a:rPr>
              <a:t>orchardry</a:t>
            </a:r>
            <a:r>
              <a:rPr lang="en-US" sz="2000" kern="0" dirty="0" smtClean="0">
                <a:latin typeface="Maiandra GD" pitchFamily="34" charset="0"/>
              </a:rPr>
              <a:t>, forestry</a:t>
            </a:r>
          </a:p>
          <a:p>
            <a:pPr>
              <a:lnSpc>
                <a:spcPct val="90000"/>
              </a:lnSpc>
            </a:pPr>
            <a:r>
              <a:rPr lang="en-US" sz="2000" kern="0" dirty="0" smtClean="0">
                <a:latin typeface="Maiandra GD" pitchFamily="34" charset="0"/>
              </a:rPr>
              <a:t>Recover … The Farm</a:t>
            </a:r>
          </a:p>
          <a:p>
            <a:pPr>
              <a:lnSpc>
                <a:spcPct val="90000"/>
              </a:lnSpc>
            </a:pPr>
            <a:r>
              <a:rPr lang="en-US" sz="2000" kern="0" dirty="0" smtClean="0">
                <a:latin typeface="Maiandra GD" pitchFamily="34" charset="0"/>
              </a:rPr>
              <a:t>Encourage non-profit and public urban agriculture</a:t>
            </a:r>
          </a:p>
          <a:p>
            <a:pPr>
              <a:lnSpc>
                <a:spcPct val="90000"/>
              </a:lnSpc>
            </a:pPr>
            <a:r>
              <a:rPr lang="en-US" sz="2000" kern="0" dirty="0" smtClean="0">
                <a:latin typeface="Maiandra GD" pitchFamily="34" charset="0"/>
              </a:rPr>
              <a:t>Harvest organic fruit for neighborhood, food banks, and </a:t>
            </a:r>
            <a:br>
              <a:rPr lang="en-US" sz="2000" kern="0" dirty="0" smtClean="0">
                <a:latin typeface="Maiandra GD" pitchFamily="34" charset="0"/>
              </a:rPr>
            </a:br>
            <a:r>
              <a:rPr lang="en-US" sz="2000" kern="0" dirty="0" smtClean="0">
                <a:latin typeface="Maiandra GD" pitchFamily="34" charset="0"/>
              </a:rPr>
              <a:t>food services</a:t>
            </a:r>
          </a:p>
          <a:p>
            <a:pPr>
              <a:lnSpc>
                <a:spcPct val="90000"/>
              </a:lnSpc>
            </a:pPr>
            <a:r>
              <a:rPr lang="en-US" sz="2000" kern="0" dirty="0" smtClean="0">
                <a:latin typeface="Maiandra GD" pitchFamily="34" charset="0"/>
              </a:rPr>
              <a:t>Engage diversity – Filipino, Chinese, Japanese, Vietnamese, European, African, Native American people</a:t>
            </a:r>
          </a:p>
          <a:p>
            <a:pPr>
              <a:lnSpc>
                <a:spcPct val="90000"/>
              </a:lnSpc>
            </a:pPr>
            <a:r>
              <a:rPr lang="en-US" sz="2000" kern="0" dirty="0" smtClean="0">
                <a:latin typeface="Maiandra GD" pitchFamily="34" charset="0"/>
              </a:rPr>
              <a:t>Have fun! National Night Out:</a:t>
            </a:r>
            <a:br>
              <a:rPr lang="en-US" sz="2000" kern="0" dirty="0" smtClean="0">
                <a:latin typeface="Maiandra GD" pitchFamily="34" charset="0"/>
              </a:rPr>
            </a:br>
            <a:r>
              <a:rPr lang="en-US" sz="2000" kern="0" dirty="0" smtClean="0">
                <a:latin typeface="Maiandra GD" pitchFamily="34" charset="0"/>
              </a:rPr>
              <a:t>2000 – 1 block party</a:t>
            </a:r>
            <a:br>
              <a:rPr lang="en-US" sz="2000" kern="0" dirty="0" smtClean="0">
                <a:latin typeface="Maiandra GD" pitchFamily="34" charset="0"/>
              </a:rPr>
            </a:br>
            <a:r>
              <a:rPr lang="en-US" sz="2000" kern="0" dirty="0" smtClean="0">
                <a:latin typeface="Maiandra GD" pitchFamily="34" charset="0"/>
              </a:rPr>
              <a:t>2013 – 8 block parties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7800" y="381000"/>
            <a:ext cx="3469822" cy="57150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3" name="Rectangle 3"/>
          <p:cNvSpPr>
            <a:spLocks noGrp="1" noChangeArrowheads="1"/>
          </p:cNvSpPr>
          <p:nvPr>
            <p:ph type="title"/>
          </p:nvPr>
        </p:nvSpPr>
        <p:spPr>
          <a:xfrm>
            <a:off x="457200" y="457200"/>
            <a:ext cx="8229600" cy="762000"/>
          </a:xfrm>
        </p:spPr>
        <p:txBody>
          <a:bodyPr/>
          <a:lstStyle/>
          <a:p>
            <a:pPr algn="l"/>
            <a:r>
              <a:rPr lang="en-US" dirty="0">
                <a:latin typeface="Maiandra GD" pitchFamily="34" charset="0"/>
              </a:rPr>
              <a:t>The </a:t>
            </a:r>
            <a:r>
              <a:rPr lang="en-US" dirty="0" smtClean="0">
                <a:latin typeface="Maiandra GD" pitchFamily="34" charset="0"/>
              </a:rPr>
              <a:t>Business</a:t>
            </a:r>
            <a:endParaRPr lang="en-US" dirty="0">
              <a:latin typeface="Maiandra GD" pitchFamily="34" charset="0"/>
            </a:endParaRPr>
          </a:p>
        </p:txBody>
      </p:sp>
      <p:sp>
        <p:nvSpPr>
          <p:cNvPr id="5125" name="Rectangle 5"/>
          <p:cNvSpPr>
            <a:spLocks noGrp="1" noChangeArrowheads="1"/>
          </p:cNvSpPr>
          <p:nvPr>
            <p:ph type="body" idx="1"/>
          </p:nvPr>
        </p:nvSpPr>
        <p:spPr>
          <a:xfrm>
            <a:off x="457200" y="1371600"/>
            <a:ext cx="6768548" cy="5334000"/>
          </a:xfrm>
        </p:spPr>
        <p:txBody>
          <a:bodyPr/>
          <a:lstStyle/>
          <a:p>
            <a:r>
              <a:rPr lang="en-US" sz="2000" dirty="0" smtClean="0">
                <a:latin typeface="Maiandra GD" pitchFamily="34" charset="0"/>
              </a:rPr>
              <a:t>Narcotics &amp; Pacific NW: 20</a:t>
            </a:r>
            <a:r>
              <a:rPr lang="en-US" sz="2000" baseline="30000" dirty="0" smtClean="0">
                <a:latin typeface="Maiandra GD" pitchFamily="34" charset="0"/>
              </a:rPr>
              <a:t>th</a:t>
            </a:r>
            <a:r>
              <a:rPr lang="en-US" sz="2000" dirty="0" smtClean="0">
                <a:latin typeface="Maiandra GD" pitchFamily="34" charset="0"/>
              </a:rPr>
              <a:t> Century Agreement</a:t>
            </a:r>
          </a:p>
          <a:p>
            <a:pPr lvl="1"/>
            <a:r>
              <a:rPr lang="en-US" sz="1600" dirty="0" smtClean="0">
                <a:latin typeface="Maiandra GD" pitchFamily="34" charset="0"/>
              </a:rPr>
              <a:t>South of US/Canada border, US, Mexican syndicates, tar heroin</a:t>
            </a:r>
          </a:p>
          <a:p>
            <a:pPr lvl="1"/>
            <a:r>
              <a:rPr lang="en-US" sz="1600" dirty="0" smtClean="0">
                <a:latin typeface="Maiandra GD" pitchFamily="34" charset="0"/>
              </a:rPr>
              <a:t>North of border, Canadian, Chinese Triads, China white heroin</a:t>
            </a:r>
          </a:p>
          <a:p>
            <a:r>
              <a:rPr lang="en-US" sz="2000" dirty="0" smtClean="0">
                <a:latin typeface="Maiandra GD" pitchFamily="34" charset="0"/>
              </a:rPr>
              <a:t>Winter 2002 / 2003: Deal breaks down.</a:t>
            </a:r>
          </a:p>
          <a:p>
            <a:pPr lvl="1"/>
            <a:r>
              <a:rPr lang="en-US" sz="1600" dirty="0" smtClean="0">
                <a:latin typeface="Maiandra GD" pitchFamily="34" charset="0"/>
              </a:rPr>
              <a:t>Large amounts of Asian heroin available in Seattle</a:t>
            </a:r>
          </a:p>
          <a:p>
            <a:pPr lvl="1"/>
            <a:r>
              <a:rPr lang="en-US" sz="1600" dirty="0" smtClean="0">
                <a:latin typeface="Maiandra GD" pitchFamily="34" charset="0"/>
              </a:rPr>
              <a:t>Jungle becomes dope central</a:t>
            </a:r>
          </a:p>
          <a:p>
            <a:pPr lvl="1"/>
            <a:r>
              <a:rPr lang="en-US" sz="1600" dirty="0" smtClean="0">
                <a:latin typeface="Maiandra GD" pitchFamily="34" charset="0"/>
              </a:rPr>
              <a:t>9 arrests of organized crime ring, 43 others</a:t>
            </a:r>
          </a:p>
          <a:p>
            <a:r>
              <a:rPr lang="en-US" sz="2000" dirty="0" smtClean="0">
                <a:latin typeface="Maiandra GD" pitchFamily="34" charset="0"/>
              </a:rPr>
              <a:t>2002 – 2009: Many players.</a:t>
            </a:r>
          </a:p>
          <a:p>
            <a:pPr lvl="1"/>
            <a:r>
              <a:rPr lang="en-US" sz="1600" dirty="0" smtClean="0">
                <a:latin typeface="Maiandra GD" pitchFamily="34" charset="0"/>
              </a:rPr>
              <a:t>Uncle, Mister Big, and the Upper Valley</a:t>
            </a:r>
          </a:p>
          <a:p>
            <a:r>
              <a:rPr lang="en-US" sz="2000" dirty="0" smtClean="0">
                <a:latin typeface="Maiandra GD" pitchFamily="34" charset="0"/>
              </a:rPr>
              <a:t>2010 – present: Mergers.</a:t>
            </a:r>
          </a:p>
          <a:p>
            <a:pPr lvl="1"/>
            <a:r>
              <a:rPr lang="en-US" sz="1600" dirty="0" smtClean="0">
                <a:latin typeface="Maiandra GD" pitchFamily="34" charset="0"/>
              </a:rPr>
              <a:t>Mexican / Pan Pacific suppliers, cross-US distribution</a:t>
            </a:r>
          </a:p>
          <a:p>
            <a:pPr lvl="1"/>
            <a:r>
              <a:rPr lang="en-US" sz="1600" dirty="0" smtClean="0">
                <a:latin typeface="Maiandra GD" pitchFamily="34" charset="0"/>
              </a:rPr>
              <a:t>Three-county </a:t>
            </a:r>
            <a:r>
              <a:rPr lang="en-US" sz="1600" dirty="0">
                <a:latin typeface="Maiandra GD" pitchFamily="34" charset="0"/>
              </a:rPr>
              <a:t>hub </a:t>
            </a:r>
            <a:r>
              <a:rPr lang="en-US" sz="1600" dirty="0" smtClean="0">
                <a:latin typeface="Maiandra GD" pitchFamily="34" charset="0"/>
              </a:rPr>
              <a:t>(Snohomish, Pierce, King) for Washington State</a:t>
            </a:r>
          </a:p>
          <a:p>
            <a:r>
              <a:rPr lang="en-US" sz="2000" dirty="0" smtClean="0">
                <a:latin typeface="Maiandra GD" pitchFamily="34" charset="0"/>
              </a:rPr>
              <a:t>Current business plan:</a:t>
            </a:r>
          </a:p>
          <a:p>
            <a:pPr marL="633413" lvl="1"/>
            <a:r>
              <a:rPr lang="en-US" sz="1600" dirty="0" smtClean="0">
                <a:latin typeface="Maiandra GD" pitchFamily="34" charset="0"/>
              </a:rPr>
              <a:t>Collaborative sourcing along supply chain</a:t>
            </a:r>
          </a:p>
          <a:p>
            <a:pPr marL="633413" lvl="1"/>
            <a:r>
              <a:rPr lang="en-US" sz="1600" dirty="0" smtClean="0">
                <a:latin typeface="Maiandra GD" pitchFamily="34" charset="0"/>
              </a:rPr>
              <a:t>Competitive street market – gangs, territory, customers </a:t>
            </a:r>
          </a:p>
          <a:p>
            <a:pPr marL="633413" lvl="1"/>
            <a:r>
              <a:rPr lang="en-US" sz="1600" dirty="0" smtClean="0">
                <a:latin typeface="Maiandra GD" pitchFamily="34" charset="0"/>
              </a:rPr>
              <a:t>Heroin, cocaine, meth</a:t>
            </a:r>
            <a:endParaRPr lang="en-US" sz="2000" dirty="0" smtClean="0">
              <a:latin typeface="Maiandra GD"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5748" y="0"/>
            <a:ext cx="1920875" cy="6858000"/>
          </a:xfrm>
          <a:prstGeom prst="rect">
            <a:avLst/>
          </a:prstGeom>
        </p:spPr>
      </p:pic>
    </p:spTree>
    <p:extLst>
      <p:ext uri="{BB962C8B-B14F-4D97-AF65-F5344CB8AC3E}">
        <p14:creationId xmlns:p14="http://schemas.microsoft.com/office/powerpoint/2010/main" val="27209816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lgn="l"/>
            <a:r>
              <a:rPr lang="en-US" dirty="0">
                <a:latin typeface="Maiandra GD" pitchFamily="34" charset="0"/>
              </a:rPr>
              <a:t>In </a:t>
            </a:r>
            <a:r>
              <a:rPr lang="en-US" dirty="0" smtClean="0">
                <a:latin typeface="Maiandra GD" pitchFamily="34" charset="0"/>
              </a:rPr>
              <a:t>2005…</a:t>
            </a:r>
            <a:endParaRPr lang="en-US" dirty="0">
              <a:latin typeface="Maiandra GD" pitchFamily="34" charset="0"/>
            </a:endParaRPr>
          </a:p>
        </p:txBody>
      </p:sp>
      <p:sp>
        <p:nvSpPr>
          <p:cNvPr id="15363" name="Rectangle 3"/>
          <p:cNvSpPr>
            <a:spLocks noGrp="1" noChangeArrowheads="1"/>
          </p:cNvSpPr>
          <p:nvPr>
            <p:ph type="body" idx="1"/>
          </p:nvPr>
        </p:nvSpPr>
        <p:spPr/>
        <p:txBody>
          <a:bodyPr/>
          <a:lstStyle/>
          <a:p>
            <a:pPr>
              <a:lnSpc>
                <a:spcPct val="80000"/>
              </a:lnSpc>
              <a:spcBef>
                <a:spcPts val="2000"/>
              </a:spcBef>
            </a:pPr>
            <a:r>
              <a:rPr lang="en-US" sz="2400" dirty="0">
                <a:latin typeface="Maiandra GD" pitchFamily="34" charset="0"/>
              </a:rPr>
              <a:t>400 native trees and other plants saved</a:t>
            </a:r>
          </a:p>
          <a:p>
            <a:pPr>
              <a:lnSpc>
                <a:spcPct val="80000"/>
              </a:lnSpc>
              <a:spcBef>
                <a:spcPts val="2000"/>
              </a:spcBef>
            </a:pPr>
            <a:r>
              <a:rPr lang="en-US" sz="2400" dirty="0">
                <a:latin typeface="Maiandra GD" pitchFamily="34" charset="0"/>
              </a:rPr>
              <a:t>10,000 sq. feet of English ivy / exotics removed</a:t>
            </a:r>
          </a:p>
          <a:p>
            <a:pPr>
              <a:lnSpc>
                <a:spcPct val="80000"/>
              </a:lnSpc>
              <a:spcBef>
                <a:spcPts val="2000"/>
              </a:spcBef>
            </a:pPr>
            <a:r>
              <a:rPr lang="en-US" sz="2400" dirty="0">
                <a:latin typeface="Maiandra GD" pitchFamily="34" charset="0"/>
              </a:rPr>
              <a:t>Over 1000 “boots on the ground” volunteer </a:t>
            </a:r>
            <a:r>
              <a:rPr lang="en-US" sz="2400" dirty="0" smtClean="0">
                <a:latin typeface="Maiandra GD" pitchFamily="34" charset="0"/>
              </a:rPr>
              <a:t>hours</a:t>
            </a:r>
          </a:p>
          <a:p>
            <a:pPr>
              <a:lnSpc>
                <a:spcPct val="80000"/>
              </a:lnSpc>
              <a:spcBef>
                <a:spcPts val="2000"/>
              </a:spcBef>
            </a:pPr>
            <a:r>
              <a:rPr lang="en-US" sz="2400" dirty="0" smtClean="0">
                <a:latin typeface="Maiandra GD" pitchFamily="34" charset="0"/>
              </a:rPr>
              <a:t>5 </a:t>
            </a:r>
            <a:r>
              <a:rPr lang="en-US" sz="2400" dirty="0">
                <a:latin typeface="Maiandra GD" pitchFamily="34" charset="0"/>
              </a:rPr>
              <a:t>large volunteer work parties (300 people), and several small neighborhood cleanups</a:t>
            </a:r>
          </a:p>
          <a:p>
            <a:pPr>
              <a:lnSpc>
                <a:spcPct val="80000"/>
              </a:lnSpc>
              <a:spcBef>
                <a:spcPts val="2000"/>
              </a:spcBef>
            </a:pPr>
            <a:r>
              <a:rPr lang="en-US" sz="2400" dirty="0">
                <a:latin typeface="Maiandra GD" pitchFamily="34" charset="0"/>
              </a:rPr>
              <a:t>Seattle Green Partnership site</a:t>
            </a:r>
          </a:p>
          <a:p>
            <a:pPr>
              <a:lnSpc>
                <a:spcPct val="80000"/>
              </a:lnSpc>
              <a:spcBef>
                <a:spcPts val="2000"/>
              </a:spcBef>
            </a:pPr>
            <a:r>
              <a:rPr lang="en-US" sz="2400" dirty="0">
                <a:latin typeface="Maiandra GD" pitchFamily="34" charset="0"/>
              </a:rPr>
              <a:t>1 Forest Steward, 1 Seattle Tree </a:t>
            </a:r>
            <a:r>
              <a:rPr lang="en-US" sz="2400" dirty="0" smtClean="0">
                <a:latin typeface="Maiandra GD" pitchFamily="34" charset="0"/>
              </a:rPr>
              <a:t>Steward</a:t>
            </a:r>
          </a:p>
          <a:p>
            <a:pPr>
              <a:lnSpc>
                <a:spcPct val="80000"/>
              </a:lnSpc>
              <a:spcBef>
                <a:spcPts val="2000"/>
              </a:spcBef>
            </a:pPr>
            <a:r>
              <a:rPr lang="en-US" sz="2400" dirty="0" smtClean="0">
                <a:latin typeface="Maiandra GD" pitchFamily="34" charset="0"/>
              </a:rPr>
              <a:t>Project </a:t>
            </a:r>
            <a:r>
              <a:rPr lang="en-US" sz="2400" dirty="0">
                <a:latin typeface="Maiandra GD" pitchFamily="34" charset="0"/>
              </a:rPr>
              <a:t>Extended to Lewis Park and </a:t>
            </a:r>
            <a:r>
              <a:rPr lang="en-US" sz="2400" dirty="0" smtClean="0">
                <a:latin typeface="Maiandra GD" pitchFamily="34" charset="0"/>
              </a:rPr>
              <a:t>3 Public Stairways</a:t>
            </a:r>
          </a:p>
        </p:txBody>
      </p:sp>
    </p:spTree>
    <p:extLst>
      <p:ext uri="{BB962C8B-B14F-4D97-AF65-F5344CB8AC3E}">
        <p14:creationId xmlns:p14="http://schemas.microsoft.com/office/powerpoint/2010/main" val="20925583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lgn="l"/>
            <a:r>
              <a:rPr lang="en-US" dirty="0">
                <a:latin typeface="Maiandra GD" pitchFamily="34" charset="0"/>
              </a:rPr>
              <a:t>In </a:t>
            </a:r>
            <a:r>
              <a:rPr lang="en-US" dirty="0" smtClean="0">
                <a:latin typeface="Maiandra GD" pitchFamily="34" charset="0"/>
              </a:rPr>
              <a:t>2013…</a:t>
            </a:r>
            <a:endParaRPr lang="en-US" dirty="0">
              <a:latin typeface="Maiandra GD" pitchFamily="34" charset="0"/>
            </a:endParaRPr>
          </a:p>
        </p:txBody>
      </p:sp>
      <p:sp>
        <p:nvSpPr>
          <p:cNvPr id="15363" name="Rectangle 3"/>
          <p:cNvSpPr>
            <a:spLocks noGrp="1" noChangeArrowheads="1"/>
          </p:cNvSpPr>
          <p:nvPr>
            <p:ph type="body" idx="1"/>
          </p:nvPr>
        </p:nvSpPr>
        <p:spPr/>
        <p:txBody>
          <a:bodyPr/>
          <a:lstStyle/>
          <a:p>
            <a:pPr>
              <a:lnSpc>
                <a:spcPct val="80000"/>
              </a:lnSpc>
              <a:spcBef>
                <a:spcPts val="2000"/>
              </a:spcBef>
            </a:pPr>
            <a:r>
              <a:rPr lang="en-US" sz="2400" dirty="0" smtClean="0">
                <a:latin typeface="Maiandra GD" pitchFamily="34" charset="0"/>
              </a:rPr>
              <a:t>Ivy/invasive control 3,000+ trees, 60 acres</a:t>
            </a:r>
            <a:endParaRPr lang="en-US" sz="2400" dirty="0">
              <a:latin typeface="Maiandra GD" pitchFamily="34" charset="0"/>
            </a:endParaRPr>
          </a:p>
          <a:p>
            <a:pPr>
              <a:lnSpc>
                <a:spcPct val="80000"/>
              </a:lnSpc>
              <a:spcBef>
                <a:spcPts val="2000"/>
              </a:spcBef>
            </a:pPr>
            <a:r>
              <a:rPr lang="en-US" sz="2400" dirty="0" smtClean="0">
                <a:latin typeface="Maiandra GD" pitchFamily="34" charset="0"/>
              </a:rPr>
              <a:t>15,000 native trees, shrubs, ferns planted</a:t>
            </a:r>
          </a:p>
          <a:p>
            <a:pPr>
              <a:lnSpc>
                <a:spcPct val="80000"/>
              </a:lnSpc>
              <a:spcBef>
                <a:spcPts val="2000"/>
              </a:spcBef>
            </a:pPr>
            <a:r>
              <a:rPr lang="en-US" sz="2400" dirty="0" smtClean="0">
                <a:latin typeface="Maiandra GD" pitchFamily="34" charset="0"/>
              </a:rPr>
              <a:t>Tens of thousands of wildflowers</a:t>
            </a:r>
          </a:p>
          <a:p>
            <a:pPr>
              <a:lnSpc>
                <a:spcPct val="80000"/>
              </a:lnSpc>
              <a:spcBef>
                <a:spcPts val="2000"/>
              </a:spcBef>
            </a:pPr>
            <a:r>
              <a:rPr lang="en-US" sz="2400" dirty="0" smtClean="0">
                <a:latin typeface="Maiandra GD" pitchFamily="34" charset="0"/>
              </a:rPr>
              <a:t>Habitat enhanced for 35 species of native birds, 8 mammals, garter snakes and bats</a:t>
            </a:r>
          </a:p>
          <a:p>
            <a:pPr>
              <a:lnSpc>
                <a:spcPct val="80000"/>
              </a:lnSpc>
              <a:spcBef>
                <a:spcPts val="2000"/>
              </a:spcBef>
            </a:pPr>
            <a:r>
              <a:rPr lang="en-US" sz="2400" dirty="0" smtClean="0">
                <a:latin typeface="Maiandra GD" pitchFamily="34" charset="0"/>
              </a:rPr>
              <a:t>Dr. José Rizal Park apples – 53 true and crabs</a:t>
            </a:r>
          </a:p>
          <a:p>
            <a:pPr lvl="1">
              <a:lnSpc>
                <a:spcPct val="80000"/>
              </a:lnSpc>
              <a:spcBef>
                <a:spcPts val="600"/>
              </a:spcBef>
            </a:pPr>
            <a:r>
              <a:rPr lang="en-US" sz="2000" dirty="0">
                <a:latin typeface="Maiandra GD" pitchFamily="34" charset="0"/>
              </a:rPr>
              <a:t>2011: 300 </a:t>
            </a:r>
            <a:r>
              <a:rPr lang="en-US" sz="2000" dirty="0" err="1" smtClean="0">
                <a:latin typeface="Maiandra GD" pitchFamily="34" charset="0"/>
              </a:rPr>
              <a:t>lbs</a:t>
            </a:r>
            <a:endParaRPr lang="en-US" sz="2000" dirty="0">
              <a:latin typeface="Maiandra GD" pitchFamily="34" charset="0"/>
            </a:endParaRPr>
          </a:p>
          <a:p>
            <a:pPr lvl="1">
              <a:lnSpc>
                <a:spcPct val="80000"/>
              </a:lnSpc>
              <a:spcBef>
                <a:spcPts val="600"/>
              </a:spcBef>
            </a:pPr>
            <a:r>
              <a:rPr lang="en-US" sz="2000" dirty="0" smtClean="0">
                <a:latin typeface="Maiandra GD" pitchFamily="34" charset="0"/>
              </a:rPr>
              <a:t>2012: 500 </a:t>
            </a:r>
            <a:r>
              <a:rPr lang="en-US" sz="2000" dirty="0" err="1" smtClean="0">
                <a:latin typeface="Maiandra GD" pitchFamily="34" charset="0"/>
              </a:rPr>
              <a:t>lbs</a:t>
            </a:r>
            <a:endParaRPr lang="en-US" sz="2000" dirty="0" smtClean="0">
              <a:latin typeface="Maiandra GD" pitchFamily="34" charset="0"/>
            </a:endParaRPr>
          </a:p>
          <a:p>
            <a:pPr lvl="1">
              <a:lnSpc>
                <a:spcPct val="80000"/>
              </a:lnSpc>
              <a:spcBef>
                <a:spcPts val="600"/>
              </a:spcBef>
            </a:pPr>
            <a:r>
              <a:rPr lang="en-US" sz="2000" dirty="0" smtClean="0">
                <a:latin typeface="Maiandra GD" pitchFamily="34" charset="0"/>
              </a:rPr>
              <a:t>2013: 550 </a:t>
            </a:r>
            <a:r>
              <a:rPr lang="en-US" sz="2000" dirty="0" err="1" smtClean="0">
                <a:latin typeface="Maiandra GD" pitchFamily="34" charset="0"/>
              </a:rPr>
              <a:t>lbs</a:t>
            </a:r>
            <a:endParaRPr lang="en-US" sz="2000" dirty="0" smtClean="0">
              <a:latin typeface="Maiandra GD" pitchFamily="34" charset="0"/>
            </a:endParaRPr>
          </a:p>
          <a:p>
            <a:pPr>
              <a:lnSpc>
                <a:spcPct val="80000"/>
              </a:lnSpc>
              <a:spcBef>
                <a:spcPts val="2000"/>
              </a:spcBef>
            </a:pPr>
            <a:r>
              <a:rPr lang="en-US" sz="2400" dirty="0" smtClean="0">
                <a:latin typeface="Maiandra GD" pitchFamily="34" charset="0"/>
              </a:rPr>
              <a:t>The Farm – 15 Italian plums, 3 pears, 2 cherries, 1 walnut so far…</a:t>
            </a:r>
          </a:p>
        </p:txBody>
      </p:sp>
    </p:spTree>
    <p:extLst>
      <p:ext uri="{BB962C8B-B14F-4D97-AF65-F5344CB8AC3E}">
        <p14:creationId xmlns:p14="http://schemas.microsoft.com/office/powerpoint/2010/main" val="3359558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l"/>
            <a:r>
              <a:rPr lang="en-US" dirty="0" smtClean="0">
                <a:latin typeface="Maiandra GD" pitchFamily="34" charset="0"/>
              </a:rPr>
              <a:t>What’s Next?</a:t>
            </a:r>
            <a:endParaRPr lang="en-US" dirty="0">
              <a:latin typeface="Maiandra GD" pitchFamily="34" charset="0"/>
            </a:endParaRPr>
          </a:p>
        </p:txBody>
      </p:sp>
      <p:sp>
        <p:nvSpPr>
          <p:cNvPr id="3" name="Rectangle 2"/>
          <p:cNvSpPr/>
          <p:nvPr/>
        </p:nvSpPr>
        <p:spPr>
          <a:xfrm>
            <a:off x="533400" y="1295400"/>
            <a:ext cx="6934200" cy="5632311"/>
          </a:xfrm>
          <a:prstGeom prst="rect">
            <a:avLst/>
          </a:prstGeom>
        </p:spPr>
        <p:txBody>
          <a:bodyPr wrap="square">
            <a:spAutoFit/>
          </a:bodyPr>
          <a:lstStyle/>
          <a:p>
            <a:pPr marL="342900" lvl="0" indent="-342900">
              <a:buFont typeface="Arial" panose="020B0604020202020204" pitchFamily="34" charset="0"/>
              <a:buChar char="•"/>
            </a:pPr>
            <a:r>
              <a:rPr lang="en-US" sz="2000" dirty="0" smtClean="0">
                <a:solidFill>
                  <a:srgbClr val="000000"/>
                </a:solidFill>
                <a:latin typeface="Maiandra GD" pitchFamily="34" charset="0"/>
              </a:rPr>
              <a:t>Native food (blue camas, nodding onions, oaks)</a:t>
            </a:r>
          </a:p>
          <a:p>
            <a:pPr marL="342900" lvl="0" indent="-342900">
              <a:buFont typeface="Arial" panose="020B0604020202020204" pitchFamily="34" charset="0"/>
              <a:buChar char="•"/>
            </a:pPr>
            <a:r>
              <a:rPr lang="en-US" sz="2000" dirty="0" smtClean="0">
                <a:solidFill>
                  <a:srgbClr val="000000"/>
                </a:solidFill>
                <a:latin typeface="Maiandra GD" pitchFamily="34" charset="0"/>
              </a:rPr>
              <a:t>Expansion of orchard project</a:t>
            </a:r>
          </a:p>
          <a:p>
            <a:pPr marL="342900" lvl="0" indent="-342900">
              <a:buFont typeface="Arial" panose="020B0604020202020204" pitchFamily="34" charset="0"/>
              <a:buChar char="•"/>
            </a:pPr>
            <a:r>
              <a:rPr lang="en-US" sz="2000" dirty="0" smtClean="0">
                <a:solidFill>
                  <a:srgbClr val="000000"/>
                </a:solidFill>
                <a:latin typeface="Maiandra GD" pitchFamily="34" charset="0"/>
              </a:rPr>
              <a:t>Continuing agreement with City and WSDOC for maintenance – now lapsed</a:t>
            </a:r>
          </a:p>
          <a:p>
            <a:pPr marL="342900" lvl="0" indent="-342900">
              <a:buFont typeface="Arial" panose="020B0604020202020204" pitchFamily="34" charset="0"/>
              <a:buChar char="•"/>
            </a:pPr>
            <a:r>
              <a:rPr lang="en-US" sz="2000" dirty="0" smtClean="0">
                <a:solidFill>
                  <a:srgbClr val="000000"/>
                </a:solidFill>
                <a:latin typeface="Maiandra GD" pitchFamily="34" charset="0"/>
              </a:rPr>
              <a:t>SDOT funding for maintenance for Mountains to </a:t>
            </a:r>
            <a:br>
              <a:rPr lang="en-US" sz="2000" dirty="0" smtClean="0">
                <a:solidFill>
                  <a:srgbClr val="000000"/>
                </a:solidFill>
                <a:latin typeface="Maiandra GD" pitchFamily="34" charset="0"/>
              </a:rPr>
            </a:br>
            <a:r>
              <a:rPr lang="en-US" sz="2000" dirty="0" smtClean="0">
                <a:solidFill>
                  <a:srgbClr val="000000"/>
                </a:solidFill>
                <a:latin typeface="Maiandra GD" pitchFamily="34" charset="0"/>
              </a:rPr>
              <a:t>Sound Trail</a:t>
            </a:r>
          </a:p>
          <a:p>
            <a:pPr marL="342900" lvl="0" indent="-342900">
              <a:buFont typeface="Arial" panose="020B0604020202020204" pitchFamily="34" charset="0"/>
              <a:buChar char="•"/>
            </a:pPr>
            <a:r>
              <a:rPr lang="en-US" sz="2000" dirty="0" smtClean="0">
                <a:solidFill>
                  <a:srgbClr val="000000"/>
                </a:solidFill>
                <a:latin typeface="Maiandra GD" pitchFamily="34" charset="0"/>
              </a:rPr>
              <a:t>SPD greenbelt specialty team</a:t>
            </a:r>
          </a:p>
          <a:p>
            <a:pPr marL="342900" lvl="0" indent="-342900">
              <a:buFont typeface="Arial" panose="020B0604020202020204" pitchFamily="34" charset="0"/>
              <a:buChar char="•"/>
            </a:pPr>
            <a:r>
              <a:rPr lang="en-US" sz="2000" dirty="0" smtClean="0">
                <a:solidFill>
                  <a:srgbClr val="000000"/>
                </a:solidFill>
                <a:latin typeface="Maiandra GD" pitchFamily="34" charset="0"/>
              </a:rPr>
              <a:t>Neighborhood Action Teams</a:t>
            </a:r>
          </a:p>
          <a:p>
            <a:pPr marL="342900" lvl="0" indent="-342900">
              <a:buFont typeface="Arial" panose="020B0604020202020204" pitchFamily="34" charset="0"/>
              <a:buChar char="•"/>
            </a:pPr>
            <a:r>
              <a:rPr lang="en-US" sz="2000" dirty="0" smtClean="0">
                <a:solidFill>
                  <a:srgbClr val="000000"/>
                </a:solidFill>
                <a:latin typeface="Maiandra GD" pitchFamily="34" charset="0"/>
              </a:rPr>
              <a:t>Landscaping / temporary art installations</a:t>
            </a:r>
          </a:p>
          <a:p>
            <a:pPr marL="342900" lvl="0" indent="-342900">
              <a:buFont typeface="Arial" panose="020B0604020202020204" pitchFamily="34" charset="0"/>
              <a:buChar char="•"/>
            </a:pPr>
            <a:r>
              <a:rPr lang="en-US" sz="2000" dirty="0" smtClean="0">
                <a:solidFill>
                  <a:srgbClr val="000000"/>
                </a:solidFill>
                <a:latin typeface="Maiandra GD" pitchFamily="34" charset="0"/>
              </a:rPr>
              <a:t>Signage – orchard and forest</a:t>
            </a:r>
          </a:p>
          <a:p>
            <a:pPr marL="342900" lvl="0" indent="-342900">
              <a:buFont typeface="Arial" panose="020B0604020202020204" pitchFamily="34" charset="0"/>
              <a:buChar char="•"/>
            </a:pPr>
            <a:r>
              <a:rPr lang="en-US" sz="2000" dirty="0" smtClean="0">
                <a:solidFill>
                  <a:srgbClr val="000000"/>
                </a:solidFill>
                <a:latin typeface="Maiandra GD" pitchFamily="34" charset="0"/>
              </a:rPr>
              <a:t>Farm restoration</a:t>
            </a:r>
          </a:p>
          <a:p>
            <a:pPr marL="342900" lvl="0" indent="-342900">
              <a:buFont typeface="Arial" panose="020B0604020202020204" pitchFamily="34" charset="0"/>
              <a:buChar char="•"/>
            </a:pPr>
            <a:r>
              <a:rPr lang="en-US" sz="2000" dirty="0" smtClean="0">
                <a:solidFill>
                  <a:srgbClr val="000000"/>
                </a:solidFill>
                <a:latin typeface="Maiandra GD" pitchFamily="34" charset="0"/>
              </a:rPr>
              <a:t>Continuation of public trail system south of Holgate</a:t>
            </a:r>
          </a:p>
          <a:p>
            <a:pPr marL="342900" lvl="0" indent="-342900">
              <a:buFont typeface="Arial" panose="020B0604020202020204" pitchFamily="34" charset="0"/>
              <a:buChar char="•"/>
            </a:pPr>
            <a:r>
              <a:rPr lang="en-US" sz="2000" dirty="0" smtClean="0">
                <a:solidFill>
                  <a:srgbClr val="000000"/>
                </a:solidFill>
                <a:latin typeface="Maiandra GD" pitchFamily="34" charset="0"/>
              </a:rPr>
              <a:t>Restoration of </a:t>
            </a:r>
            <a:r>
              <a:rPr lang="en-US" sz="2000" dirty="0" err="1" smtClean="0">
                <a:solidFill>
                  <a:srgbClr val="000000"/>
                </a:solidFill>
                <a:latin typeface="Maiandra GD" pitchFamily="34" charset="0"/>
              </a:rPr>
              <a:t>Bayview</a:t>
            </a:r>
            <a:r>
              <a:rPr lang="en-US" sz="2000" dirty="0" smtClean="0">
                <a:solidFill>
                  <a:srgbClr val="000000"/>
                </a:solidFill>
                <a:latin typeface="Maiandra GD" pitchFamily="34" charset="0"/>
              </a:rPr>
              <a:t> Stairs into EDGB</a:t>
            </a:r>
          </a:p>
          <a:p>
            <a:pPr marL="342900" lvl="0" indent="-342900">
              <a:buFont typeface="Arial" panose="020B0604020202020204" pitchFamily="34" charset="0"/>
              <a:buChar char="•"/>
            </a:pPr>
            <a:r>
              <a:rPr lang="en-US" sz="2000" dirty="0" smtClean="0">
                <a:solidFill>
                  <a:srgbClr val="000000"/>
                </a:solidFill>
                <a:latin typeface="Maiandra GD" pitchFamily="34" charset="0"/>
              </a:rPr>
              <a:t>Rebuild </a:t>
            </a:r>
            <a:r>
              <a:rPr lang="en-US" sz="2000" dirty="0" err="1" smtClean="0">
                <a:solidFill>
                  <a:srgbClr val="000000"/>
                </a:solidFill>
                <a:latin typeface="Maiandra GD" pitchFamily="34" charset="0"/>
              </a:rPr>
              <a:t>herpetarium</a:t>
            </a:r>
            <a:endParaRPr lang="en-US" sz="2000" dirty="0" smtClean="0">
              <a:solidFill>
                <a:srgbClr val="000000"/>
              </a:solidFill>
              <a:latin typeface="Maiandra GD" pitchFamily="34" charset="0"/>
            </a:endParaRPr>
          </a:p>
          <a:p>
            <a:pPr marL="342900" lvl="0" indent="-342900">
              <a:buFont typeface="Arial" panose="020B0604020202020204" pitchFamily="34" charset="0"/>
              <a:buChar char="•"/>
            </a:pPr>
            <a:r>
              <a:rPr lang="en-US" sz="2000" dirty="0">
                <a:solidFill>
                  <a:srgbClr val="000000"/>
                </a:solidFill>
                <a:latin typeface="Maiandra GD" pitchFamily="34" charset="0"/>
              </a:rPr>
              <a:t>More skunks</a:t>
            </a:r>
          </a:p>
          <a:p>
            <a:pPr marL="342900" lvl="0" indent="-342900">
              <a:buFont typeface="Arial" panose="020B0604020202020204" pitchFamily="34" charset="0"/>
              <a:buChar char="•"/>
            </a:pPr>
            <a:r>
              <a:rPr lang="en-US" sz="2000" dirty="0">
                <a:solidFill>
                  <a:srgbClr val="000000"/>
                </a:solidFill>
                <a:latin typeface="Maiandra GD" pitchFamily="34" charset="0"/>
              </a:rPr>
              <a:t>Re-introduce foxes, grizzly bear</a:t>
            </a:r>
          </a:p>
          <a:p>
            <a:pPr marL="342900" lvl="0" indent="-342900">
              <a:buFont typeface="Arial" panose="020B0604020202020204" pitchFamily="34" charset="0"/>
              <a:buChar char="•"/>
            </a:pPr>
            <a:r>
              <a:rPr lang="en-US" sz="2000" dirty="0" smtClean="0">
                <a:solidFill>
                  <a:srgbClr val="000000"/>
                </a:solidFill>
                <a:latin typeface="Maiandra GD" pitchFamily="34" charset="0"/>
              </a:rPr>
              <a:t>One big park – part of one big forest</a:t>
            </a:r>
          </a:p>
          <a:p>
            <a:pPr lvl="0"/>
            <a:endParaRPr lang="en-US" sz="2000" dirty="0">
              <a:solidFill>
                <a:srgbClr val="000000"/>
              </a:solidFill>
              <a:latin typeface="Maiandra GD" pitchFamily="34" charset="0"/>
            </a:endParaRPr>
          </a:p>
        </p:txBody>
      </p:sp>
      <p:pic>
        <p:nvPicPr>
          <p:cNvPr id="4" name="Picture 2" descr="C:\Users\Owner\Documents\My Webs\myweb\images\BH_Greenbe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7399" y="0"/>
            <a:ext cx="2339975"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3" name="Rectangle 3"/>
          <p:cNvSpPr>
            <a:spLocks noGrp="1" noChangeArrowheads="1"/>
          </p:cNvSpPr>
          <p:nvPr>
            <p:ph type="title"/>
          </p:nvPr>
        </p:nvSpPr>
        <p:spPr>
          <a:xfrm>
            <a:off x="457200" y="457200"/>
            <a:ext cx="8229600" cy="762000"/>
          </a:xfrm>
        </p:spPr>
        <p:txBody>
          <a:bodyPr/>
          <a:lstStyle/>
          <a:p>
            <a:pPr algn="l"/>
            <a:r>
              <a:rPr lang="en-US" dirty="0">
                <a:latin typeface="Maiandra GD" pitchFamily="34" charset="0"/>
              </a:rPr>
              <a:t>The </a:t>
            </a:r>
            <a:r>
              <a:rPr lang="en-US" dirty="0" smtClean="0">
                <a:latin typeface="Maiandra GD" pitchFamily="34" charset="0"/>
              </a:rPr>
              <a:t>Crime</a:t>
            </a:r>
            <a:endParaRPr lang="en-US" dirty="0">
              <a:latin typeface="Maiandra GD" pitchFamily="34" charset="0"/>
            </a:endParaRPr>
          </a:p>
        </p:txBody>
      </p:sp>
      <p:sp>
        <p:nvSpPr>
          <p:cNvPr id="5125" name="Rectangle 5"/>
          <p:cNvSpPr>
            <a:spLocks noGrp="1" noChangeArrowheads="1"/>
          </p:cNvSpPr>
          <p:nvPr>
            <p:ph type="body" idx="1"/>
          </p:nvPr>
        </p:nvSpPr>
        <p:spPr>
          <a:xfrm>
            <a:off x="457200" y="1600200"/>
            <a:ext cx="4419600" cy="4572000"/>
          </a:xfrm>
        </p:spPr>
        <p:txBody>
          <a:bodyPr/>
          <a:lstStyle/>
          <a:p>
            <a:r>
              <a:rPr lang="en-US" sz="2000" dirty="0" smtClean="0">
                <a:latin typeface="Maiandra GD" pitchFamily="34" charset="0"/>
              </a:rPr>
              <a:t>24 deaths</a:t>
            </a:r>
          </a:p>
          <a:p>
            <a:pPr lvl="1"/>
            <a:r>
              <a:rPr lang="en-US" sz="2000" dirty="0" smtClean="0">
                <a:latin typeface="Maiandra GD" pitchFamily="34" charset="0"/>
              </a:rPr>
              <a:t>11 homicides</a:t>
            </a:r>
          </a:p>
          <a:p>
            <a:pPr lvl="1"/>
            <a:r>
              <a:rPr lang="en-US" sz="2000" dirty="0" smtClean="0">
                <a:latin typeface="Maiandra GD" pitchFamily="34" charset="0"/>
              </a:rPr>
              <a:t>4 suicides</a:t>
            </a:r>
          </a:p>
          <a:p>
            <a:pPr lvl="1"/>
            <a:r>
              <a:rPr lang="en-US" sz="2000" dirty="0" smtClean="0">
                <a:latin typeface="Maiandra GD" pitchFamily="34" charset="0"/>
              </a:rPr>
              <a:t>5 highway</a:t>
            </a:r>
          </a:p>
          <a:p>
            <a:pPr lvl="1"/>
            <a:r>
              <a:rPr lang="en-US" sz="2000" dirty="0" smtClean="0">
                <a:latin typeface="Maiandra GD" pitchFamily="34" charset="0"/>
              </a:rPr>
              <a:t>3 undetermined</a:t>
            </a:r>
          </a:p>
          <a:p>
            <a:pPr lvl="1"/>
            <a:r>
              <a:rPr lang="en-US" sz="2000" dirty="0" smtClean="0">
                <a:latin typeface="Maiandra GD" pitchFamily="34" charset="0"/>
              </a:rPr>
              <a:t>1 accident</a:t>
            </a:r>
          </a:p>
          <a:p>
            <a:r>
              <a:rPr lang="en-US" sz="2000" dirty="0" smtClean="0">
                <a:latin typeface="Maiandra GD" pitchFamily="34" charset="0"/>
              </a:rPr>
              <a:t>Home burglary, car prowls, </a:t>
            </a:r>
            <a:br>
              <a:rPr lang="en-US" sz="2000" dirty="0" smtClean="0">
                <a:latin typeface="Maiandra GD" pitchFamily="34" charset="0"/>
              </a:rPr>
            </a:br>
            <a:r>
              <a:rPr lang="en-US" sz="2000" dirty="0" smtClean="0">
                <a:latin typeface="Maiandra GD" pitchFamily="34" charset="0"/>
              </a:rPr>
              <a:t>strong arm robbery</a:t>
            </a:r>
          </a:p>
          <a:p>
            <a:r>
              <a:rPr lang="en-US" sz="2000" dirty="0" smtClean="0">
                <a:latin typeface="Maiandra GD" pitchFamily="34" charset="0"/>
              </a:rPr>
              <a:t>Homeless people targeted</a:t>
            </a:r>
          </a:p>
          <a:p>
            <a:r>
              <a:rPr lang="en-US" sz="2000" dirty="0" smtClean="0">
                <a:latin typeface="Maiandra GD" pitchFamily="34" charset="0"/>
              </a:rPr>
              <a:t>The Assaults: June 21-23, 2008</a:t>
            </a:r>
            <a:br>
              <a:rPr lang="en-US" sz="2000" dirty="0" smtClean="0">
                <a:latin typeface="Maiandra GD" pitchFamily="34" charset="0"/>
              </a:rPr>
            </a:br>
            <a:endParaRPr lang="en-US" sz="2000" dirty="0" smtClean="0">
              <a:latin typeface="Maiandra GD" pitchFamily="34" charset="0"/>
            </a:endParaRPr>
          </a:p>
          <a:p>
            <a:pPr marL="0" indent="0" algn="r">
              <a:buNone/>
            </a:pPr>
            <a:r>
              <a:rPr lang="en-US" sz="2000" dirty="0" smtClean="0">
                <a:latin typeface="Maiandra GD" pitchFamily="34" charset="0"/>
              </a:rPr>
              <a:t>…Something had to be done.</a:t>
            </a:r>
          </a:p>
          <a:p>
            <a:endParaRPr lang="en-US" sz="2000" dirty="0" smtClean="0">
              <a:latin typeface="Maiandra GD" pitchFamily="34" charset="0"/>
            </a:endParaRPr>
          </a:p>
          <a:p>
            <a:endParaRPr lang="en-US" sz="2000" dirty="0" smtClean="0">
              <a:latin typeface="Maiandra GD" pitchFamily="34" charset="0"/>
            </a:endParaRPr>
          </a:p>
          <a:p>
            <a:endParaRPr lang="en-US" sz="2000" dirty="0">
              <a:latin typeface="Maiandra GD"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4031" y="0"/>
            <a:ext cx="3726656" cy="6858000"/>
          </a:xfrm>
          <a:prstGeom prst="rect">
            <a:avLst/>
          </a:prstGeom>
        </p:spPr>
      </p:pic>
    </p:spTree>
    <p:extLst>
      <p:ext uri="{BB962C8B-B14F-4D97-AF65-F5344CB8AC3E}">
        <p14:creationId xmlns:p14="http://schemas.microsoft.com/office/powerpoint/2010/main" val="5031393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l"/>
            <a:r>
              <a:rPr lang="en-US" dirty="0">
                <a:latin typeface="Maiandra GD" pitchFamily="34" charset="0"/>
              </a:rPr>
              <a:t>The </a:t>
            </a:r>
            <a:r>
              <a:rPr lang="en-US" dirty="0" smtClean="0">
                <a:latin typeface="Maiandra GD" pitchFamily="34" charset="0"/>
              </a:rPr>
              <a:t>Bunker - 2003</a:t>
            </a:r>
            <a:endParaRPr lang="en-US" dirty="0">
              <a:latin typeface="Maiandra GD" pitchFamily="34" charset="0"/>
            </a:endParaRPr>
          </a:p>
        </p:txBody>
      </p:sp>
      <p:sp>
        <p:nvSpPr>
          <p:cNvPr id="7171" name="Rectangle 3"/>
          <p:cNvSpPr>
            <a:spLocks noGrp="1" noChangeArrowheads="1"/>
          </p:cNvSpPr>
          <p:nvPr>
            <p:ph type="body" idx="1"/>
          </p:nvPr>
        </p:nvSpPr>
        <p:spPr>
          <a:xfrm>
            <a:off x="457200" y="1600200"/>
            <a:ext cx="6172200" cy="4525963"/>
          </a:xfrm>
        </p:spPr>
        <p:txBody>
          <a:bodyPr/>
          <a:lstStyle/>
          <a:p>
            <a:endParaRPr lang="en-US" sz="2000">
              <a:latin typeface="Maiandra GD" pitchFamily="34" charset="0"/>
            </a:endParaRPr>
          </a:p>
          <a:p>
            <a:endParaRPr lang="en-US" sz="2000">
              <a:latin typeface="Maiandra GD" pitchFamily="34" charset="0"/>
            </a:endParaRPr>
          </a:p>
        </p:txBody>
      </p:sp>
      <p:pic>
        <p:nvPicPr>
          <p:cNvPr id="7173" name="Picture 5" descr="bunke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7263" y="1295400"/>
            <a:ext cx="7313612" cy="46196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3" name="Rectangle 3"/>
          <p:cNvSpPr>
            <a:spLocks noGrp="1" noChangeArrowheads="1"/>
          </p:cNvSpPr>
          <p:nvPr>
            <p:ph type="title"/>
          </p:nvPr>
        </p:nvSpPr>
        <p:spPr>
          <a:xfrm>
            <a:off x="457200" y="274638"/>
            <a:ext cx="8229600" cy="1096962"/>
          </a:xfrm>
        </p:spPr>
        <p:txBody>
          <a:bodyPr/>
          <a:lstStyle/>
          <a:p>
            <a:pPr algn="l"/>
            <a:r>
              <a:rPr lang="en-US" dirty="0" smtClean="0">
                <a:latin typeface="Maiandra GD" pitchFamily="34" charset="0"/>
              </a:rPr>
              <a:t>CPTED - Background</a:t>
            </a:r>
            <a:endParaRPr lang="en-US" dirty="0">
              <a:latin typeface="Maiandra GD" pitchFamily="34" charset="0"/>
            </a:endParaRPr>
          </a:p>
        </p:txBody>
      </p:sp>
      <p:sp>
        <p:nvSpPr>
          <p:cNvPr id="5125" name="Rectangle 5"/>
          <p:cNvSpPr>
            <a:spLocks noGrp="1" noChangeArrowheads="1"/>
          </p:cNvSpPr>
          <p:nvPr>
            <p:ph type="body" idx="1"/>
          </p:nvPr>
        </p:nvSpPr>
        <p:spPr>
          <a:xfrm>
            <a:off x="457200" y="1295400"/>
            <a:ext cx="7924800" cy="4830763"/>
          </a:xfrm>
        </p:spPr>
        <p:txBody>
          <a:bodyPr/>
          <a:lstStyle/>
          <a:p>
            <a:pPr marL="0" indent="0">
              <a:buNone/>
            </a:pPr>
            <a:r>
              <a:rPr lang="en-US" sz="2400" dirty="0" smtClean="0">
                <a:latin typeface="Maiandra GD" pitchFamily="34" charset="0"/>
              </a:rPr>
              <a:t>Crime Prevention Through Environmental Design</a:t>
            </a:r>
            <a:endParaRPr lang="en-US" sz="2400" dirty="0">
              <a:latin typeface="Maiandra GD" pitchFamily="34" charset="0"/>
            </a:endParaRPr>
          </a:p>
          <a:p>
            <a:r>
              <a:rPr lang="en-US" sz="2400" dirty="0" smtClean="0">
                <a:latin typeface="Maiandra GD" pitchFamily="34" charset="0"/>
              </a:rPr>
              <a:t>Usually applied to urban built areas, popular acronym</a:t>
            </a:r>
          </a:p>
          <a:p>
            <a:r>
              <a:rPr lang="en-US" sz="2400" dirty="0" smtClean="0">
                <a:latin typeface="Maiandra GD" pitchFamily="34" charset="0"/>
              </a:rPr>
              <a:t>Clear cuts, lights, lights, and more lights</a:t>
            </a:r>
          </a:p>
          <a:p>
            <a:r>
              <a:rPr lang="en-US" sz="2400" dirty="0" smtClean="0">
                <a:latin typeface="Maiandra GD" pitchFamily="34" charset="0"/>
              </a:rPr>
              <a:t>CPTED plant list, 2003</a:t>
            </a:r>
          </a:p>
          <a:p>
            <a:pPr lvl="1"/>
            <a:r>
              <a:rPr lang="en-US" sz="2400" dirty="0" smtClean="0">
                <a:latin typeface="Maiandra GD" pitchFamily="34" charset="0"/>
              </a:rPr>
              <a:t>English Holly and Chinese Holly</a:t>
            </a:r>
          </a:p>
          <a:p>
            <a:pPr lvl="1"/>
            <a:r>
              <a:rPr lang="en-US" sz="2400" dirty="0" smtClean="0">
                <a:latin typeface="Maiandra GD" pitchFamily="34" charset="0"/>
              </a:rPr>
              <a:t>7 Barberries</a:t>
            </a:r>
          </a:p>
          <a:p>
            <a:pPr lvl="1"/>
            <a:r>
              <a:rPr lang="en-US" sz="2400" dirty="0" smtClean="0">
                <a:latin typeface="Maiandra GD" pitchFamily="34" charset="0"/>
              </a:rPr>
              <a:t>Juniper, </a:t>
            </a:r>
            <a:r>
              <a:rPr lang="en-US" sz="2400" dirty="0">
                <a:latin typeface="Maiandra GD" pitchFamily="34" charset="0"/>
              </a:rPr>
              <a:t>Oregon Grape</a:t>
            </a:r>
          </a:p>
          <a:p>
            <a:pPr lvl="1"/>
            <a:r>
              <a:rPr lang="en-US" sz="2400" dirty="0">
                <a:latin typeface="Maiandra GD" pitchFamily="34" charset="0"/>
              </a:rPr>
              <a:t>Longleaf and Creeping </a:t>
            </a:r>
            <a:r>
              <a:rPr lang="en-US" sz="2400" dirty="0" err="1">
                <a:latin typeface="Maiandra GD" pitchFamily="34" charset="0"/>
              </a:rPr>
              <a:t>Mahonia</a:t>
            </a:r>
            <a:endParaRPr lang="en-US" sz="2400" dirty="0">
              <a:latin typeface="Maiandra GD" pitchFamily="34" charset="0"/>
            </a:endParaRPr>
          </a:p>
          <a:p>
            <a:pPr lvl="1"/>
            <a:r>
              <a:rPr lang="en-US" sz="2400" dirty="0">
                <a:latin typeface="Maiandra GD" pitchFamily="34" charset="0"/>
              </a:rPr>
              <a:t>Thorny </a:t>
            </a:r>
            <a:r>
              <a:rPr lang="en-US" sz="2400" dirty="0" err="1">
                <a:latin typeface="Maiandra GD" pitchFamily="34" charset="0"/>
              </a:rPr>
              <a:t>Eleagnus</a:t>
            </a:r>
            <a:r>
              <a:rPr lang="en-US" sz="2400" dirty="0">
                <a:latin typeface="Maiandra GD" pitchFamily="34" charset="0"/>
              </a:rPr>
              <a:t>, Scarlet Firethorn, </a:t>
            </a:r>
            <a:r>
              <a:rPr lang="en-US" sz="2400" dirty="0" err="1">
                <a:latin typeface="Maiandra GD" pitchFamily="34" charset="0"/>
              </a:rPr>
              <a:t>Rugosa</a:t>
            </a:r>
            <a:r>
              <a:rPr lang="en-US" sz="2400" dirty="0">
                <a:latin typeface="Maiandra GD" pitchFamily="34" charset="0"/>
              </a:rPr>
              <a:t> Rose, Salmonberry</a:t>
            </a:r>
          </a:p>
          <a:p>
            <a:pPr lvl="1"/>
            <a:r>
              <a:rPr lang="en-US" sz="2400" dirty="0">
                <a:latin typeface="Maiandra GD" pitchFamily="34" charset="0"/>
              </a:rPr>
              <a:t>Thorns, thorns, thor</a:t>
            </a:r>
            <a:r>
              <a:rPr lang="en-US" sz="2400" dirty="0" smtClean="0">
                <a:latin typeface="Maiandra GD" pitchFamily="34" charset="0"/>
              </a:rPr>
              <a:t>ns</a:t>
            </a:r>
          </a:p>
          <a:p>
            <a:endParaRPr lang="en-US" sz="2000" dirty="0">
              <a:latin typeface="Maiandra GD" pitchFamily="34" charset="0"/>
            </a:endParaRPr>
          </a:p>
        </p:txBody>
      </p:sp>
    </p:spTree>
    <p:extLst>
      <p:ext uri="{BB962C8B-B14F-4D97-AF65-F5344CB8AC3E}">
        <p14:creationId xmlns:p14="http://schemas.microsoft.com/office/powerpoint/2010/main" val="17974038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3" name="Rectangle 3"/>
          <p:cNvSpPr>
            <a:spLocks noGrp="1" noChangeArrowheads="1"/>
          </p:cNvSpPr>
          <p:nvPr>
            <p:ph type="title"/>
          </p:nvPr>
        </p:nvSpPr>
        <p:spPr>
          <a:xfrm>
            <a:off x="457200" y="274638"/>
            <a:ext cx="8229600" cy="1096962"/>
          </a:xfrm>
        </p:spPr>
        <p:txBody>
          <a:bodyPr/>
          <a:lstStyle/>
          <a:p>
            <a:pPr algn="l"/>
            <a:r>
              <a:rPr lang="en-US" dirty="0" smtClean="0">
                <a:latin typeface="Maiandra GD" pitchFamily="34" charset="0"/>
              </a:rPr>
              <a:t>Response - 2003/2004</a:t>
            </a:r>
            <a:endParaRPr lang="en-US" dirty="0">
              <a:latin typeface="Maiandra GD" pitchFamily="34" charset="0"/>
            </a:endParaRPr>
          </a:p>
        </p:txBody>
      </p:sp>
      <p:sp>
        <p:nvSpPr>
          <p:cNvPr id="5125" name="Rectangle 5"/>
          <p:cNvSpPr>
            <a:spLocks noGrp="1" noChangeArrowheads="1"/>
          </p:cNvSpPr>
          <p:nvPr>
            <p:ph type="body" idx="1"/>
          </p:nvPr>
        </p:nvSpPr>
        <p:spPr>
          <a:xfrm>
            <a:off x="457200" y="1295400"/>
            <a:ext cx="4495800" cy="4830763"/>
          </a:xfrm>
        </p:spPr>
        <p:txBody>
          <a:bodyPr/>
          <a:lstStyle/>
          <a:p>
            <a:r>
              <a:rPr lang="en-US" sz="2000" dirty="0" smtClean="0">
                <a:latin typeface="Maiandra GD" pitchFamily="34" charset="0"/>
              </a:rPr>
              <a:t>Greg Nickels / Jordan Royer</a:t>
            </a:r>
          </a:p>
          <a:p>
            <a:r>
              <a:rPr lang="en-US" sz="2000" dirty="0" smtClean="0">
                <a:latin typeface="Maiandra GD" pitchFamily="34" charset="0"/>
              </a:rPr>
              <a:t>Interagency </a:t>
            </a:r>
            <a:r>
              <a:rPr lang="en-US" sz="2000" dirty="0">
                <a:latin typeface="Maiandra GD" pitchFamily="34" charset="0"/>
              </a:rPr>
              <a:t>Task Force:</a:t>
            </a:r>
          </a:p>
          <a:p>
            <a:pPr lvl="1"/>
            <a:r>
              <a:rPr lang="en-US" sz="1800" dirty="0" smtClean="0">
                <a:latin typeface="Maiandra GD" pitchFamily="34" charset="0"/>
              </a:rPr>
              <a:t>Neighborhood </a:t>
            </a:r>
            <a:r>
              <a:rPr lang="en-US" sz="1800" dirty="0">
                <a:latin typeface="Maiandra GD" pitchFamily="34" charset="0"/>
              </a:rPr>
              <a:t>Action </a:t>
            </a:r>
            <a:r>
              <a:rPr lang="en-US" sz="1800" dirty="0" smtClean="0">
                <a:latin typeface="Maiandra GD" pitchFamily="34" charset="0"/>
              </a:rPr>
              <a:t>Team:</a:t>
            </a:r>
            <a:br>
              <a:rPr lang="en-US" sz="1800" dirty="0" smtClean="0">
                <a:latin typeface="Maiandra GD" pitchFamily="34" charset="0"/>
              </a:rPr>
            </a:br>
            <a:r>
              <a:rPr lang="en-US" sz="1800" dirty="0" smtClean="0">
                <a:latin typeface="Maiandra GD" pitchFamily="34" charset="0"/>
              </a:rPr>
              <a:t>Mayor’s Office</a:t>
            </a:r>
            <a:endParaRPr lang="en-US" sz="1800" dirty="0">
              <a:latin typeface="Maiandra GD" pitchFamily="34" charset="0"/>
            </a:endParaRPr>
          </a:p>
          <a:p>
            <a:pPr lvl="1"/>
            <a:r>
              <a:rPr lang="en-US" sz="1800" dirty="0">
                <a:latin typeface="Maiandra GD" pitchFamily="34" charset="0"/>
              </a:rPr>
              <a:t>Seattle Police Dept.</a:t>
            </a:r>
          </a:p>
          <a:p>
            <a:pPr lvl="1"/>
            <a:r>
              <a:rPr lang="en-US" sz="1800" dirty="0">
                <a:latin typeface="Maiandra GD" pitchFamily="34" charset="0"/>
              </a:rPr>
              <a:t>Seattle Dept. of Neighborhoods</a:t>
            </a:r>
          </a:p>
          <a:p>
            <a:pPr lvl="1"/>
            <a:r>
              <a:rPr lang="en-US" sz="1800" dirty="0">
                <a:latin typeface="Maiandra GD" pitchFamily="34" charset="0"/>
              </a:rPr>
              <a:t>Seattle Parks &amp; Recreation</a:t>
            </a:r>
          </a:p>
          <a:p>
            <a:pPr lvl="1"/>
            <a:r>
              <a:rPr lang="en-US" sz="1800" dirty="0">
                <a:latin typeface="Maiandra GD" pitchFamily="34" charset="0"/>
              </a:rPr>
              <a:t>Seattle Neighborhood Group</a:t>
            </a:r>
          </a:p>
          <a:p>
            <a:pPr lvl="1"/>
            <a:r>
              <a:rPr lang="en-US" sz="1800" dirty="0">
                <a:latin typeface="Maiandra GD" pitchFamily="34" charset="0"/>
              </a:rPr>
              <a:t>Human &amp; Health Services</a:t>
            </a:r>
          </a:p>
          <a:p>
            <a:pPr lvl="1"/>
            <a:r>
              <a:rPr lang="en-US" sz="1800" dirty="0" smtClean="0">
                <a:latin typeface="Maiandra GD" pitchFamily="34" charset="0"/>
              </a:rPr>
              <a:t>Seattle </a:t>
            </a:r>
            <a:r>
              <a:rPr lang="en-US" sz="1800" dirty="0">
                <a:latin typeface="Maiandra GD" pitchFamily="34" charset="0"/>
              </a:rPr>
              <a:t>Public Utilities</a:t>
            </a:r>
          </a:p>
          <a:p>
            <a:pPr lvl="1"/>
            <a:r>
              <a:rPr lang="en-US" sz="1800" dirty="0">
                <a:latin typeface="Maiandra GD" pitchFamily="34" charset="0"/>
              </a:rPr>
              <a:t>Seattle Dept. of Transportation</a:t>
            </a:r>
          </a:p>
          <a:p>
            <a:pPr lvl="1"/>
            <a:r>
              <a:rPr lang="en-US" sz="1800" dirty="0">
                <a:latin typeface="Maiandra GD" pitchFamily="34" charset="0"/>
              </a:rPr>
              <a:t>Washington State DOT</a:t>
            </a:r>
          </a:p>
          <a:p>
            <a:pPr lvl="1"/>
            <a:r>
              <a:rPr lang="en-US" sz="1800" dirty="0">
                <a:latin typeface="Maiandra GD" pitchFamily="34" charset="0"/>
              </a:rPr>
              <a:t>Washington State </a:t>
            </a:r>
            <a:r>
              <a:rPr lang="en-US" sz="1800" dirty="0" smtClean="0">
                <a:latin typeface="Maiandra GD" pitchFamily="34" charset="0"/>
              </a:rPr>
              <a:t>DOC</a:t>
            </a:r>
            <a:endParaRPr lang="en-US" sz="1800" dirty="0">
              <a:latin typeface="Maiandra GD"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1371600"/>
            <a:ext cx="3657600" cy="4370908"/>
          </a:xfrm>
          <a:prstGeom prst="rect">
            <a:avLst/>
          </a:prstGeom>
        </p:spPr>
      </p:pic>
    </p:spTree>
    <p:extLst>
      <p:ext uri="{BB962C8B-B14F-4D97-AF65-F5344CB8AC3E}">
        <p14:creationId xmlns:p14="http://schemas.microsoft.com/office/powerpoint/2010/main" val="42876210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3" name="Rectangle 3"/>
          <p:cNvSpPr>
            <a:spLocks noGrp="1" noChangeArrowheads="1"/>
          </p:cNvSpPr>
          <p:nvPr>
            <p:ph type="title"/>
          </p:nvPr>
        </p:nvSpPr>
        <p:spPr>
          <a:xfrm>
            <a:off x="457200" y="274638"/>
            <a:ext cx="8229600" cy="1096962"/>
          </a:xfrm>
        </p:spPr>
        <p:txBody>
          <a:bodyPr/>
          <a:lstStyle/>
          <a:p>
            <a:pPr algn="l"/>
            <a:r>
              <a:rPr lang="en-US" dirty="0" smtClean="0">
                <a:latin typeface="Maiandra GD" pitchFamily="34" charset="0"/>
              </a:rPr>
              <a:t>Response – 2005/2013</a:t>
            </a:r>
            <a:endParaRPr lang="en-US" dirty="0">
              <a:latin typeface="Maiandra GD" pitchFamily="34" charset="0"/>
            </a:endParaRPr>
          </a:p>
        </p:txBody>
      </p:sp>
      <p:sp>
        <p:nvSpPr>
          <p:cNvPr id="5125" name="Rectangle 5"/>
          <p:cNvSpPr>
            <a:spLocks noGrp="1" noChangeArrowheads="1"/>
          </p:cNvSpPr>
          <p:nvPr>
            <p:ph type="body" idx="1"/>
          </p:nvPr>
        </p:nvSpPr>
        <p:spPr>
          <a:xfrm>
            <a:off x="457200" y="1295400"/>
            <a:ext cx="6172200" cy="4830763"/>
          </a:xfrm>
        </p:spPr>
        <p:txBody>
          <a:bodyPr/>
          <a:lstStyle/>
          <a:p>
            <a:pPr marL="0" indent="0">
              <a:buNone/>
            </a:pPr>
            <a:r>
              <a:rPr lang="en-US" sz="2000" dirty="0" smtClean="0">
                <a:latin typeface="Maiandra GD" pitchFamily="34" charset="0"/>
              </a:rPr>
              <a:t>2005/2009</a:t>
            </a:r>
            <a:endParaRPr lang="en-US" sz="2000" dirty="0">
              <a:latin typeface="Maiandra GD" pitchFamily="34" charset="0"/>
            </a:endParaRPr>
          </a:p>
          <a:p>
            <a:pPr lvl="1"/>
            <a:r>
              <a:rPr lang="en-US" sz="1800" dirty="0">
                <a:latin typeface="Maiandra GD" pitchFamily="34" charset="0"/>
              </a:rPr>
              <a:t>SPD, DON, Parks, </a:t>
            </a:r>
            <a:r>
              <a:rPr lang="en-US" sz="1800" dirty="0" smtClean="0">
                <a:latin typeface="Maiandra GD" pitchFamily="34" charset="0"/>
              </a:rPr>
              <a:t>SDOT, SPU</a:t>
            </a:r>
            <a:endParaRPr lang="en-US" sz="1800" dirty="0">
              <a:latin typeface="Maiandra GD" pitchFamily="34" charset="0"/>
            </a:endParaRPr>
          </a:p>
          <a:p>
            <a:pPr lvl="1"/>
            <a:r>
              <a:rPr lang="en-US" sz="1800" dirty="0">
                <a:latin typeface="Maiandra GD" pitchFamily="34" charset="0"/>
              </a:rPr>
              <a:t>WSDOT, </a:t>
            </a:r>
            <a:r>
              <a:rPr lang="en-US" sz="1800" dirty="0" smtClean="0">
                <a:latin typeface="Maiandra GD" pitchFamily="34" charset="0"/>
              </a:rPr>
              <a:t>WSDOC</a:t>
            </a:r>
          </a:p>
          <a:p>
            <a:pPr lvl="1"/>
            <a:r>
              <a:rPr lang="en-US" sz="1800" dirty="0" smtClean="0">
                <a:latin typeface="Maiandra GD" pitchFamily="34" charset="0"/>
              </a:rPr>
              <a:t>GSP</a:t>
            </a:r>
            <a:endParaRPr lang="en-US" sz="1800" dirty="0">
              <a:latin typeface="Maiandra GD" pitchFamily="34" charset="0"/>
            </a:endParaRPr>
          </a:p>
          <a:p>
            <a:pPr marL="0" indent="0">
              <a:buNone/>
            </a:pPr>
            <a:r>
              <a:rPr lang="en-US" sz="2000" dirty="0" smtClean="0">
                <a:latin typeface="Maiandra GD" pitchFamily="34" charset="0"/>
              </a:rPr>
              <a:t>2010/2013</a:t>
            </a:r>
            <a:endParaRPr lang="en-US" sz="2000" dirty="0">
              <a:latin typeface="Maiandra GD" pitchFamily="34" charset="0"/>
            </a:endParaRPr>
          </a:p>
          <a:p>
            <a:pPr lvl="1"/>
            <a:r>
              <a:rPr lang="en-US" sz="1800" dirty="0" smtClean="0">
                <a:latin typeface="Maiandra GD" pitchFamily="34" charset="0"/>
              </a:rPr>
              <a:t>Mountains to Sound Greenway</a:t>
            </a:r>
          </a:p>
          <a:p>
            <a:pPr lvl="1"/>
            <a:r>
              <a:rPr lang="en-US" sz="1800" dirty="0" smtClean="0">
                <a:latin typeface="Maiandra GD" pitchFamily="34" charset="0"/>
              </a:rPr>
              <a:t>DM Darryl Smith</a:t>
            </a:r>
          </a:p>
          <a:p>
            <a:pPr lvl="1"/>
            <a:r>
              <a:rPr lang="en-US" sz="1800" dirty="0" smtClean="0">
                <a:latin typeface="Maiandra GD" pitchFamily="34" charset="0"/>
              </a:rPr>
              <a:t>City Fruit -</a:t>
            </a:r>
            <a:br>
              <a:rPr lang="en-US" sz="1800" dirty="0" smtClean="0">
                <a:latin typeface="Maiandra GD" pitchFamily="34" charset="0"/>
              </a:rPr>
            </a:br>
            <a:r>
              <a:rPr lang="en-US" sz="1800" dirty="0" smtClean="0">
                <a:latin typeface="Maiandra GD" pitchFamily="34" charset="0"/>
              </a:rPr>
              <a:t>Orchards and the Farm</a:t>
            </a:r>
          </a:p>
          <a:p>
            <a:pPr marL="57150" indent="0">
              <a:buNone/>
            </a:pPr>
            <a:r>
              <a:rPr lang="en-US" sz="2000" dirty="0" smtClean="0">
                <a:latin typeface="Maiandra GD" pitchFamily="34" charset="0"/>
              </a:rPr>
              <a:t>Non-profits/Schools/Companies</a:t>
            </a:r>
          </a:p>
          <a:p>
            <a:pPr marL="800100" lvl="1"/>
            <a:r>
              <a:rPr lang="en-US" sz="1800" dirty="0" smtClean="0">
                <a:latin typeface="Maiandra GD" pitchFamily="34" charset="0"/>
              </a:rPr>
              <a:t>Contribute programmatic </a:t>
            </a:r>
            <a:br>
              <a:rPr lang="en-US" sz="1800" dirty="0" smtClean="0">
                <a:latin typeface="Maiandra GD" pitchFamily="34" charset="0"/>
              </a:rPr>
            </a:br>
            <a:r>
              <a:rPr lang="en-US" sz="1800" dirty="0" smtClean="0">
                <a:latin typeface="Maiandra GD" pitchFamily="34" charset="0"/>
              </a:rPr>
              <a:t>consistency</a:t>
            </a:r>
          </a:p>
          <a:p>
            <a:pPr marL="114300" indent="0">
              <a:buNone/>
            </a:pPr>
            <a:r>
              <a:rPr lang="en-US" sz="2000" dirty="0" smtClean="0">
                <a:latin typeface="Maiandra GD" pitchFamily="34" charset="0"/>
              </a:rPr>
              <a:t>2014 - TBD</a:t>
            </a:r>
          </a:p>
          <a:p>
            <a:pPr lvl="1"/>
            <a:endParaRPr lang="en-US" sz="2000" dirty="0">
              <a:latin typeface="Maiandra GD" pitchFamily="34" charset="0"/>
              <a:ea typeface="+mn-ea"/>
              <a:cs typeface="+mn-cs"/>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1295400"/>
            <a:ext cx="3657600" cy="4370908"/>
          </a:xfrm>
          <a:prstGeom prst="rect">
            <a:avLst/>
          </a:prstGeom>
        </p:spPr>
      </p:pic>
    </p:spTree>
    <p:extLst>
      <p:ext uri="{BB962C8B-B14F-4D97-AF65-F5344CB8AC3E}">
        <p14:creationId xmlns:p14="http://schemas.microsoft.com/office/powerpoint/2010/main" val="3690171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3" name="Rectangle 3"/>
          <p:cNvSpPr>
            <a:spLocks noGrp="1" noChangeArrowheads="1"/>
          </p:cNvSpPr>
          <p:nvPr>
            <p:ph type="title"/>
          </p:nvPr>
        </p:nvSpPr>
        <p:spPr>
          <a:xfrm>
            <a:off x="457200" y="274638"/>
            <a:ext cx="8229600" cy="1020762"/>
          </a:xfrm>
        </p:spPr>
        <p:txBody>
          <a:bodyPr/>
          <a:lstStyle/>
          <a:p>
            <a:pPr algn="l"/>
            <a:r>
              <a:rPr lang="en-US" dirty="0" smtClean="0">
                <a:latin typeface="Maiandra GD" pitchFamily="34" charset="0"/>
              </a:rPr>
              <a:t>Current Challenges</a:t>
            </a:r>
            <a:endParaRPr lang="en-US" dirty="0">
              <a:latin typeface="Maiandra GD" pitchFamily="34" charset="0"/>
            </a:endParaRPr>
          </a:p>
        </p:txBody>
      </p:sp>
      <p:sp>
        <p:nvSpPr>
          <p:cNvPr id="5125" name="Rectangle 5"/>
          <p:cNvSpPr>
            <a:spLocks noGrp="1" noChangeArrowheads="1"/>
          </p:cNvSpPr>
          <p:nvPr>
            <p:ph type="body" idx="1"/>
          </p:nvPr>
        </p:nvSpPr>
        <p:spPr>
          <a:xfrm>
            <a:off x="457200" y="1295400"/>
            <a:ext cx="6172200" cy="5105400"/>
          </a:xfrm>
        </p:spPr>
        <p:txBody>
          <a:bodyPr/>
          <a:lstStyle/>
          <a:p>
            <a:r>
              <a:rPr lang="en-US" sz="2000" dirty="0" smtClean="0">
                <a:latin typeface="Maiandra GD" pitchFamily="34" charset="0"/>
              </a:rPr>
              <a:t>SPD: Property owners (</a:t>
            </a:r>
            <a:r>
              <a:rPr lang="en-US" sz="2000" dirty="0" err="1" smtClean="0">
                <a:latin typeface="Maiandra GD" pitchFamily="34" charset="0"/>
              </a:rPr>
              <a:t>inc.</a:t>
            </a:r>
            <a:r>
              <a:rPr lang="en-US" sz="2000" dirty="0" smtClean="0">
                <a:latin typeface="Maiandra GD" pitchFamily="34" charset="0"/>
              </a:rPr>
              <a:t> city/state agencies) responsible for taking care of their own </a:t>
            </a:r>
            <a:br>
              <a:rPr lang="en-US" sz="2000" dirty="0" smtClean="0">
                <a:latin typeface="Maiandra GD" pitchFamily="34" charset="0"/>
              </a:rPr>
            </a:br>
            <a:r>
              <a:rPr lang="en-US" sz="2000" dirty="0" smtClean="0">
                <a:latin typeface="Maiandra GD" pitchFamily="34" charset="0"/>
              </a:rPr>
              <a:t>property, will not pro-actively respond to issues on the ground unless threat-level is high</a:t>
            </a:r>
          </a:p>
          <a:p>
            <a:r>
              <a:rPr lang="en-US" sz="2000" dirty="0" smtClean="0">
                <a:latin typeface="Maiandra GD" pitchFamily="34" charset="0"/>
              </a:rPr>
              <a:t>City policy of 3-day posting for removal of </a:t>
            </a:r>
            <a:br>
              <a:rPr lang="en-US" sz="2000" dirty="0" smtClean="0">
                <a:latin typeface="Maiandra GD" pitchFamily="34" charset="0"/>
              </a:rPr>
            </a:br>
            <a:r>
              <a:rPr lang="en-US" sz="2000" dirty="0" smtClean="0">
                <a:latin typeface="Maiandra GD" pitchFamily="34" charset="0"/>
              </a:rPr>
              <a:t>camps in forested areas not consistently enforced; in some areas, social service agency tasked with outreach has not entered</a:t>
            </a:r>
          </a:p>
          <a:p>
            <a:r>
              <a:rPr lang="en-US" sz="2000" dirty="0" smtClean="0">
                <a:latin typeface="Maiandra GD" pitchFamily="34" charset="0"/>
              </a:rPr>
              <a:t>Selective enforcement of city encampment protocols</a:t>
            </a:r>
          </a:p>
          <a:p>
            <a:r>
              <a:rPr lang="en-US" sz="2000" dirty="0" smtClean="0">
                <a:latin typeface="Maiandra GD" pitchFamily="34" charset="0"/>
              </a:rPr>
              <a:t>Construction/destruction (“the Digger”)</a:t>
            </a:r>
          </a:p>
          <a:p>
            <a:r>
              <a:rPr lang="en-US" sz="2000" dirty="0" smtClean="0">
                <a:latin typeface="Maiandra GD" pitchFamily="34" charset="0"/>
              </a:rPr>
              <a:t>Citizens Bureau – 145 days to respond</a:t>
            </a:r>
            <a:r>
              <a:rPr lang="en-US" sz="2000" dirty="0">
                <a:latin typeface="Maiandra GD" pitchFamily="34" charset="0"/>
              </a:rPr>
              <a:t> to “daily issues of human waste, empty liquor containers, syringes, trespassing, harassment, drug dealing, a murder, a foiled home invasion, a light rail closure, and two </a:t>
            </a:r>
            <a:r>
              <a:rPr lang="en-US" sz="2000" dirty="0" smtClean="0">
                <a:latin typeface="Maiandra GD" pitchFamily="34" charset="0"/>
              </a:rPr>
              <a:t>fires”</a:t>
            </a:r>
            <a:endParaRPr lang="en-US" sz="2000" dirty="0">
              <a:latin typeface="Maiandra GD" pitchFamily="34" charset="0"/>
            </a:endParaRPr>
          </a:p>
        </p:txBody>
      </p:sp>
      <p:sp>
        <p:nvSpPr>
          <p:cNvPr id="3" name="AutoShape 2" descr="cid:image004.jpg@01CEF10F.0BFDD0F0"/>
          <p:cNvSpPr>
            <a:spLocks noChangeAspect="1" noChangeArrowheads="1"/>
          </p:cNvSpPr>
          <p:nvPr/>
        </p:nvSpPr>
        <p:spPr bwMode="auto">
          <a:xfrm>
            <a:off x="63500" y="-136525"/>
            <a:ext cx="2238375" cy="3009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cid:image002.jpg@01CEF10F.0BFDD0F0"/>
          <p:cNvSpPr>
            <a:spLocks noChangeAspect="1" noChangeArrowheads="1"/>
          </p:cNvSpPr>
          <p:nvPr/>
        </p:nvSpPr>
        <p:spPr bwMode="auto">
          <a:xfrm>
            <a:off x="63500" y="-136525"/>
            <a:ext cx="2305050" cy="30670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cid:image002.jpg@01CEF10F.0BFDD0F0"/>
          <p:cNvSpPr>
            <a:spLocks noChangeAspect="1" noChangeArrowheads="1"/>
          </p:cNvSpPr>
          <p:nvPr/>
        </p:nvSpPr>
        <p:spPr bwMode="auto">
          <a:xfrm>
            <a:off x="215900" y="15875"/>
            <a:ext cx="2305050" cy="30670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cid:image002.jpg@01CEF10F.0BFDD0F0"/>
          <p:cNvSpPr>
            <a:spLocks noChangeAspect="1" noChangeArrowheads="1"/>
          </p:cNvSpPr>
          <p:nvPr/>
        </p:nvSpPr>
        <p:spPr bwMode="auto">
          <a:xfrm>
            <a:off x="368300" y="168275"/>
            <a:ext cx="2305050" cy="30670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cid:image002.jpg@01CEF10F.0BFDD0F0"/>
          <p:cNvSpPr>
            <a:spLocks noChangeAspect="1" noChangeArrowheads="1"/>
          </p:cNvSpPr>
          <p:nvPr/>
        </p:nvSpPr>
        <p:spPr bwMode="auto">
          <a:xfrm>
            <a:off x="520700" y="320675"/>
            <a:ext cx="2305050" cy="30670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1460" y="320675"/>
            <a:ext cx="2257740" cy="6239746"/>
          </a:xfrm>
          <a:prstGeom prst="rect">
            <a:avLst/>
          </a:prstGeom>
        </p:spPr>
      </p:pic>
    </p:spTree>
    <p:extLst>
      <p:ext uri="{BB962C8B-B14F-4D97-AF65-F5344CB8AC3E}">
        <p14:creationId xmlns:p14="http://schemas.microsoft.com/office/powerpoint/2010/main" val="3706485526"/>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3614</TotalTime>
  <Words>1356</Words>
  <Application>Microsoft Office PowerPoint</Application>
  <PresentationFormat>On-screen Show (4:3)</PresentationFormat>
  <Paragraphs>209</Paragraphs>
  <Slides>32</Slides>
  <Notes>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Default Design</vt:lpstr>
      <vt:lpstr>A Tale of Trees, Crime, and Apples on Seattle’s Beacon Hill.</vt:lpstr>
      <vt:lpstr>The Jungle</vt:lpstr>
      <vt:lpstr>The Business</vt:lpstr>
      <vt:lpstr>The Crime</vt:lpstr>
      <vt:lpstr>The Bunker - 2003</vt:lpstr>
      <vt:lpstr>CPTED - Background</vt:lpstr>
      <vt:lpstr>Response - 2003/2004</vt:lpstr>
      <vt:lpstr>Response – 2005/2013</vt:lpstr>
      <vt:lpstr>Current Challenges</vt:lpstr>
      <vt:lpstr>CPTED from the Ground Up</vt:lpstr>
      <vt:lpstr>CPTED from the Ground Up</vt:lpstr>
      <vt:lpstr>Design for the Situation</vt:lpstr>
      <vt:lpstr>Design for the Situation</vt:lpstr>
      <vt:lpstr>Design for the Situation</vt:lpstr>
      <vt:lpstr>Layered Restoration</vt:lpstr>
      <vt:lpstr>Be prepared to pick up the trash!</vt:lpstr>
      <vt:lpstr>Encampments</vt:lpstr>
      <vt:lpstr>Social Trails</vt:lpstr>
      <vt:lpstr>People living in the woods…</vt:lpstr>
      <vt:lpstr>PowerPoint Presentation</vt:lpstr>
      <vt:lpstr>PowerPoint Presentation</vt:lpstr>
      <vt:lpstr>Dogs?</vt:lpstr>
      <vt:lpstr>Cats?</vt:lpstr>
      <vt:lpstr>The Larger Plan</vt:lpstr>
      <vt:lpstr>PowerPoint Presentation</vt:lpstr>
      <vt:lpstr>What’s the Jungle Like Today?</vt:lpstr>
      <vt:lpstr>2002…</vt:lpstr>
      <vt:lpstr>…2005</vt:lpstr>
      <vt:lpstr>The Places</vt:lpstr>
      <vt:lpstr>In 2005…</vt:lpstr>
      <vt:lpstr>In 2013…</vt:lpstr>
      <vt:lpstr>What’s Next?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Craig Thompson</dc:creator>
  <cp:lastModifiedBy>Craig Thompson</cp:lastModifiedBy>
  <cp:revision>116</cp:revision>
  <cp:lastPrinted>2015-04-08T14:16:02Z</cp:lastPrinted>
  <dcterms:created xsi:type="dcterms:W3CDTF">2006-03-28T19:32:20Z</dcterms:created>
  <dcterms:modified xsi:type="dcterms:W3CDTF">2015-04-08T14:16:02Z</dcterms:modified>
</cp:coreProperties>
</file>